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6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3" r:id="rId18"/>
    <p:sldId id="275" r:id="rId19"/>
    <p:sldId id="274" r:id="rId20"/>
    <p:sldId id="272" r:id="rId2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332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18910-0ED0-4297-92EE-3C692744EF1B}" type="datetimeFigureOut">
              <a:rPr lang="zh-CN" altLang="en-US" smtClean="0"/>
              <a:t>2019/12/10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5AE81-A01A-42F2-8E99-E148BCFDB9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4981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5362" name="文本占位符 2"/>
          <p:cNvSpPr>
            <a:spLocks noGrp="1"/>
          </p:cNvSpPr>
          <p:nvPr>
            <p:ph type="body"/>
          </p:nvPr>
        </p:nvSpPr>
        <p:spPr/>
        <p:txBody>
          <a:bodyPr anchor="ctr"/>
          <a:lstStyle/>
          <a:p>
            <a:pPr lvl="0" indent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5362" name="文本占位符 2"/>
          <p:cNvSpPr>
            <a:spLocks noGrp="1"/>
          </p:cNvSpPr>
          <p:nvPr>
            <p:ph type="body"/>
          </p:nvPr>
        </p:nvSpPr>
        <p:spPr/>
        <p:txBody>
          <a:bodyPr anchor="ctr"/>
          <a:lstStyle/>
          <a:p>
            <a:pPr lvl="0" indent="0"/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5362" name="文本占位符 2"/>
          <p:cNvSpPr>
            <a:spLocks noGrp="1"/>
          </p:cNvSpPr>
          <p:nvPr>
            <p:ph type="body"/>
          </p:nvPr>
        </p:nvSpPr>
        <p:spPr/>
        <p:txBody>
          <a:bodyPr anchor="ctr"/>
          <a:lstStyle/>
          <a:p>
            <a:pPr lvl="0" indent="0"/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5362" name="文本占位符 2"/>
          <p:cNvSpPr>
            <a:spLocks noGrp="1"/>
          </p:cNvSpPr>
          <p:nvPr>
            <p:ph type="body"/>
          </p:nvPr>
        </p:nvSpPr>
        <p:spPr/>
        <p:txBody>
          <a:bodyPr anchor="ctr"/>
          <a:lstStyle/>
          <a:p>
            <a:pPr lvl="0" indent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2019/12/10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2019/12/10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标题 3073"/>
          <p:cNvSpPr>
            <a:spLocks noGrp="1"/>
          </p:cNvSpPr>
          <p:nvPr>
            <p:ph type="title" idx="4294967295"/>
          </p:nvPr>
        </p:nvSpPr>
        <p:spPr>
          <a:xfrm>
            <a:off x="0" y="381080"/>
            <a:ext cx="8839088" cy="6248236"/>
          </a:xfrm>
        </p:spPr>
        <p:txBody>
          <a:bodyPr anchor="ctr">
            <a:normAutofit fontScale="90000"/>
          </a:bodyPr>
          <a:lstStyle/>
          <a:p>
            <a:r>
              <a:rPr lang="zh-CN" altLang="en-US" sz="4000" dirty="0"/>
              <a:t/>
            </a:r>
            <a:br>
              <a:rPr lang="zh-CN" altLang="en-US" sz="4000" dirty="0"/>
            </a:br>
            <a:r>
              <a:rPr lang="zh-CN" altLang="en-US" sz="4000" dirty="0"/>
              <a:t/>
            </a:r>
            <a:br>
              <a:rPr lang="zh-CN" altLang="en-US" sz="4000" dirty="0"/>
            </a:br>
            <a:r>
              <a:rPr lang="zh-CN" altLang="en-US" sz="4900" b="1" dirty="0" smtClean="0">
                <a:solidFill>
                  <a:srgbClr val="FF0000"/>
                </a:solidFill>
              </a:rPr>
              <a:t>考试、诚信之战！</a:t>
            </a:r>
            <a:r>
              <a:rPr lang="en-US" altLang="zh-CN" sz="4000" dirty="0" smtClean="0"/>
              <a:t/>
            </a:r>
            <a:br>
              <a:rPr lang="en-US" altLang="zh-CN" sz="4000" dirty="0" smtClean="0"/>
            </a:br>
            <a:r>
              <a:rPr lang="en-US" altLang="zh-CN" sz="3600" b="1" dirty="0" smtClean="0">
                <a:solidFill>
                  <a:srgbClr val="FF0000"/>
                </a:solidFill>
              </a:rPr>
              <a:t>——</a:t>
            </a:r>
            <a:r>
              <a:rPr lang="zh-CN" altLang="en-US" sz="36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认</a:t>
            </a: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真复习备</a:t>
            </a:r>
            <a:r>
              <a:rPr lang="zh-CN" altLang="en-US" sz="36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考、严</a:t>
            </a: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肃考风考</a:t>
            </a:r>
            <a:r>
              <a:rPr lang="zh-CN" altLang="en-US" sz="36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纪</a:t>
            </a:r>
            <a:r>
              <a:rPr lang="zh-CN" altLang="en-US" sz="45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/>
            </a:r>
            <a:br>
              <a:rPr lang="zh-CN" altLang="en-US" sz="45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r>
              <a:rPr lang="zh-CN" altLang="en-US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/>
            </a:r>
            <a:br>
              <a:rPr lang="zh-CN" altLang="en-US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r>
              <a:rPr lang="en-US" altLang="zh-CN" dirty="0" smtClean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/>
            </a:r>
            <a:br>
              <a:rPr lang="en-US" altLang="zh-CN" dirty="0" smtClean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r>
              <a:rPr lang="en-US" altLang="zh-CN" dirty="0" smtClean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/>
            </a:r>
            <a:br>
              <a:rPr lang="en-US" altLang="zh-CN" dirty="0" smtClean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r>
              <a:rPr lang="en-US" altLang="zh-CN" dirty="0" smtClean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/>
            </a:r>
            <a:br>
              <a:rPr lang="en-US" altLang="zh-CN" dirty="0" smtClean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r>
              <a:rPr lang="en-US" altLang="zh-CN" dirty="0" smtClean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/>
            </a:r>
            <a:br>
              <a:rPr lang="en-US" altLang="zh-CN" dirty="0" smtClean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r>
              <a:rPr lang="zh-CN" altLang="en-US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/>
            </a:r>
            <a:br>
              <a:rPr lang="zh-CN" altLang="en-US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学生工作处</a:t>
            </a:r>
            <a:br>
              <a:rPr lang="zh-CN" altLang="en-US" sz="28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2019</a:t>
            </a:r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年</a:t>
            </a:r>
            <a:r>
              <a:rPr lang="en-US" altLang="zh-CN" sz="28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12</a:t>
            </a:r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月</a:t>
            </a:r>
            <a:r>
              <a:rPr lang="zh-CN" altLang="en-US" sz="40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        </a:t>
            </a:r>
            <a:r>
              <a:rPr lang="zh-CN" altLang="en-US" sz="4000" dirty="0"/>
              <a:t/>
            </a:r>
            <a:br>
              <a:rPr lang="zh-CN" altLang="en-US" sz="4000" dirty="0"/>
            </a:br>
            <a:r>
              <a:rPr lang="zh-CN" altLang="en-US" sz="4000" dirty="0"/>
              <a:t/>
            </a:r>
            <a:br>
              <a:rPr lang="zh-CN" altLang="en-US" sz="4000" dirty="0"/>
            </a:br>
            <a:r>
              <a:rPr lang="zh-CN" altLang="en-US" sz="4000" dirty="0"/>
              <a:t/>
            </a:r>
            <a:br>
              <a:rPr lang="zh-CN" altLang="en-US" sz="4000" dirty="0"/>
            </a:br>
            <a:r>
              <a:rPr lang="zh-CN" altLang="en-US" sz="4000" dirty="0"/>
              <a:t>               </a:t>
            </a:r>
            <a:r>
              <a:rPr lang="zh-CN" altLang="en-US" sz="3600" dirty="0"/>
              <a:t>                     </a:t>
            </a:r>
            <a:endParaRPr lang="zh-CN" altLang="en-US" sz="3200" dirty="0"/>
          </a:p>
        </p:txBody>
      </p:sp>
      <p:pic>
        <p:nvPicPr>
          <p:cNvPr id="16386" name="Picture 2" descr="https://timgsa.baidu.com/timg?image&amp;quality=80&amp;size=b9999_10000&amp;sec=1497508630887&amp;di=412daf1de914fb621d9c88236f005e1a&amp;imgtype=0&amp;src=http%3A%2F%2Fpic.qiantucdn.com%2F58pic%2F18%2F92%2F86%2F40258PIC5Km_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40"/>
            <a:ext cx="9144000" cy="327651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文本框 1"/>
          <p:cNvSpPr txBox="1"/>
          <p:nvPr/>
        </p:nvSpPr>
        <p:spPr>
          <a:xfrm>
            <a:off x="0" y="12700"/>
            <a:ext cx="9144000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考场篇</a:t>
            </a:r>
            <a:r>
              <a:rPr lang="en-US" altLang="zh-CN" sz="3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sz="3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违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纪案例（一）</a:t>
            </a:r>
            <a:endParaRPr lang="zh-CN" altLang="en-US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66" name="文本框 99"/>
          <p:cNvSpPr txBox="1"/>
          <p:nvPr/>
        </p:nvSpPr>
        <p:spPr>
          <a:xfrm>
            <a:off x="1588" y="657225"/>
            <a:ext cx="9140825" cy="710963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endParaRPr lang="zh-CN" altLang="en-US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案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例：</a:t>
            </a:r>
            <a:endParaRPr lang="en-US" altLang="zh-CN" sz="2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向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ⅹ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，女， 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20ⅹⅹ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级会计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ⅹ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班学生。该同学在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20ⅹⅹ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年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月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10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日举行的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《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当代世界经济与政治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考试中，预先在考核场所留置与考试科目相关信息。根据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《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武汉工程大学邮电与信息工程学院学生违纪处分办法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第十五条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第一款规定，经学生考试违纪处理委员会研究决定，给予向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ⅹ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同学警告处分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en-US" altLang="zh-CN" sz="2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2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后果：</a:t>
            </a:r>
            <a:endParaRPr lang="en-US" altLang="zh-CN" sz="2800" b="1" dirty="0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该同学考试成绩记“</a:t>
            </a:r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0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”分；助学金</a:t>
            </a:r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(2000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元</a:t>
            </a:r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)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取消；</a:t>
            </a:r>
            <a:endParaRPr lang="en-US" altLang="zh-CN" sz="2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年度“双评”中失去资格；班主任老师严厉批评她；同学觉得她不讲诚信，人际关系紧张等等</a:t>
            </a:r>
            <a:endParaRPr lang="en-US" altLang="zh-CN" sz="2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2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sz="1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sz="1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文本框 1"/>
          <p:cNvSpPr txBox="1"/>
          <p:nvPr/>
        </p:nvSpPr>
        <p:spPr>
          <a:xfrm>
            <a:off x="0" y="12700"/>
            <a:ext cx="9144000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考场篇</a:t>
            </a:r>
            <a:r>
              <a:rPr lang="en-US" altLang="zh-CN" sz="3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sz="3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违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纪案例</a:t>
            </a:r>
            <a:r>
              <a:rPr lang="zh-CN" altLang="en-US" sz="3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（二）</a:t>
            </a:r>
            <a:endParaRPr lang="zh-CN" altLang="en-US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66" name="文本框 99"/>
          <p:cNvSpPr txBox="1"/>
          <p:nvPr/>
        </p:nvSpPr>
        <p:spPr>
          <a:xfrm>
            <a:off x="1588" y="657225"/>
            <a:ext cx="9140825" cy="624786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案例：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张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ⅹⅹ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，男， 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20ⅹⅹ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级会计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ⅹ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班学生。该同学在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20ⅹⅹ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年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月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12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日举行的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《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大学计算机基础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考试中，携带与考试科目相关的文字材料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。考场中不配合调查，态度恶劣。根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据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《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武汉工程大学邮电与信息工程学院学生违纪处分办法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第十五条第一款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规定，经学生考试违纪处理委员会研究决定，给予张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ⅹⅹ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同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学严重警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告处分。 </a:t>
            </a:r>
            <a:endParaRPr lang="en-US" altLang="zh-CN" sz="2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2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后果：</a:t>
            </a:r>
            <a:endParaRPr lang="en-US" altLang="zh-CN" sz="2800" dirty="0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该同学考试成绩记“</a:t>
            </a:r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0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”分；免除班干部职务；班主任老师严厉批评他；人际关系紧张等等</a:t>
            </a:r>
            <a:endParaRPr lang="en-US" altLang="zh-CN" sz="2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2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</a:t>
            </a:r>
          </a:p>
          <a:p>
            <a:endParaRPr lang="zh-CN" altLang="en-US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sz="1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sz="1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文本框 1"/>
          <p:cNvSpPr txBox="1"/>
          <p:nvPr/>
        </p:nvSpPr>
        <p:spPr>
          <a:xfrm>
            <a:off x="1699743" y="12700"/>
            <a:ext cx="5743880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sz="3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考场篇</a:t>
            </a:r>
            <a:r>
              <a:rPr lang="en-US" altLang="zh-CN" sz="3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sz="3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违纪案例（三）</a:t>
            </a:r>
            <a:endParaRPr lang="zh-CN" altLang="en-US" sz="3600" b="1" dirty="0"/>
          </a:p>
        </p:txBody>
      </p:sp>
      <p:sp>
        <p:nvSpPr>
          <p:cNvPr id="11266" name="文本框 99"/>
          <p:cNvSpPr txBox="1"/>
          <p:nvPr/>
        </p:nvSpPr>
        <p:spPr>
          <a:xfrm>
            <a:off x="1588" y="657224"/>
            <a:ext cx="9140825" cy="397031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案例：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许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ⅹⅹ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，男， 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20ⅹⅹ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级制药工程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02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班学生。该生在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20ⅹⅹ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年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6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月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6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日举行的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《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化工原理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考试中，从夹带物品上抄袭答卷信息。根据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《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武汉工程大学邮电与信息工程学院学生违纪处分办法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第十五条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第二款规定，经学生考试违纪处理委员会研究决定，给予许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ⅹⅹ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同学严重警告处分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en-US" altLang="zh-CN" sz="2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后果：</a:t>
            </a:r>
            <a:endParaRPr lang="en-US" altLang="zh-CN" sz="2800" dirty="0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该同学考试成绩记“</a:t>
            </a:r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0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”分；该生家庭经济困难，但因此失去评选奖学金、助学金和各类评优评选的资格；该生原是入党积极分子，党组织终止吸纳其入党。  </a:t>
            </a:r>
            <a:endParaRPr lang="zh-CN" altLang="en-US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文本框 1"/>
          <p:cNvSpPr txBox="1"/>
          <p:nvPr/>
        </p:nvSpPr>
        <p:spPr>
          <a:xfrm>
            <a:off x="1699743" y="12700"/>
            <a:ext cx="5743880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sz="3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考场篇</a:t>
            </a:r>
            <a:r>
              <a:rPr lang="en-US" altLang="zh-CN" sz="3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sz="3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违纪案例（四）</a:t>
            </a:r>
            <a:endParaRPr lang="zh-CN" altLang="en-US" sz="3600" b="1" dirty="0"/>
          </a:p>
        </p:txBody>
      </p:sp>
      <p:sp>
        <p:nvSpPr>
          <p:cNvPr id="11266" name="文本框 99"/>
          <p:cNvSpPr txBox="1"/>
          <p:nvPr/>
        </p:nvSpPr>
        <p:spPr>
          <a:xfrm>
            <a:off x="0" y="733246"/>
            <a:ext cx="9140825" cy="612475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案例：文</a:t>
            </a:r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ⅹ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，男， 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20ⅹⅹ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级工程管理</a:t>
            </a:r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02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班学生。该生在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20ⅹⅹ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年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6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月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6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日举行的</a:t>
            </a:r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《CAD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制图</a:t>
            </a:r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考试中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，携带手机且处于开机状态。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根据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《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武汉工程大学邮电与信息工程学院学生违纪处分办法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第十五条第三款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规定，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经学院党政联席会研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究决定，给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予文</a:t>
            </a:r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ⅹ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同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学记过处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分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en-US" altLang="zh-CN" sz="2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后果：</a:t>
            </a:r>
            <a:endParaRPr lang="en-US" altLang="zh-CN" sz="2800" dirty="0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该同学考试成绩记“</a:t>
            </a:r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0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”分；该生家庭经济困难，但因此失去评选奖学金、助学金和各类评优评选的资格；毕业时，该生仍然不符合解除处分条件，未达到授位要求，最终</a:t>
            </a:r>
            <a:endParaRPr lang="en-US" altLang="zh-CN" sz="2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   未获得学士学位！！！</a:t>
            </a:r>
            <a:endParaRPr lang="en-US" altLang="zh-CN" sz="2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   未获得学士学位！！！</a:t>
            </a:r>
            <a:endParaRPr lang="en-US" altLang="zh-CN" sz="2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   未获得学士学位！！！</a:t>
            </a:r>
            <a:endParaRPr lang="en-US" altLang="zh-CN" sz="2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文本框 1"/>
          <p:cNvSpPr txBox="1"/>
          <p:nvPr/>
        </p:nvSpPr>
        <p:spPr>
          <a:xfrm>
            <a:off x="817563" y="12700"/>
            <a:ext cx="7596951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考场篇</a:t>
            </a: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——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学生考试违纪案例</a:t>
            </a:r>
            <a:r>
              <a:rPr lang="zh-CN" altLang="en-US" sz="36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（五）</a:t>
            </a:r>
            <a:endParaRPr lang="zh-CN" altLang="en-US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14" name="文本框 99"/>
          <p:cNvSpPr txBox="1"/>
          <p:nvPr/>
        </p:nvSpPr>
        <p:spPr>
          <a:xfrm>
            <a:off x="1588" y="657225"/>
            <a:ext cx="9140825" cy="523220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案例：洪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ⅹ，男， 20ⅹⅹ级土木工程05班学生。该生在20ⅹⅹ年6月6日举行的《混凝土结构》考试中，从夹带物品上抄袭答卷信息，携带手机且处于开机状态。根据《武汉工程大学邮电与信息工程学院学生违纪处分办法》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第十五条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第三款规定，经学院党政联席会研究决定，给予洪ⅹ同学留校察看处分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en-US" altLang="zh-CN" sz="2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后果：</a:t>
            </a:r>
            <a:endParaRPr lang="en-US" altLang="zh-CN" sz="2800" dirty="0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该同学考试成绩记“</a:t>
            </a:r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0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”分；该生家庭经济困难，但因此失去评选奖学金、助学金和各类评优评选的资格；该生原是中共预备党员，党组织终止吸纳其入党。 </a:t>
            </a:r>
            <a:endParaRPr lang="zh-CN" altLang="en-US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sz="1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sz="1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sz="1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文本框 1"/>
          <p:cNvSpPr txBox="1"/>
          <p:nvPr/>
        </p:nvSpPr>
        <p:spPr>
          <a:xfrm>
            <a:off x="817563" y="12700"/>
            <a:ext cx="7596951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考场篇</a:t>
            </a: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——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学生考试违纪案</a:t>
            </a:r>
            <a:r>
              <a:rPr lang="zh-CN" altLang="en-US" sz="3600" b="1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例</a:t>
            </a:r>
            <a:r>
              <a:rPr lang="zh-CN" altLang="en-US" sz="3600" b="1" smtClean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（六）</a:t>
            </a:r>
            <a:endParaRPr lang="zh-CN" altLang="en-US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14" name="文本框 99"/>
          <p:cNvSpPr txBox="1"/>
          <p:nvPr/>
        </p:nvSpPr>
        <p:spPr>
          <a:xfrm>
            <a:off x="1588" y="657225"/>
            <a:ext cx="9140825" cy="69557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案例：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王ⅹ，男， 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20ⅹⅹ市场营销01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班学生。该生在20ⅹⅹ年3月14日举行的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《商务谈判》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补考考试中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，夹带抄袭、携带手机（开机状态）且查询考试相关信息。在监考老师制止其行为时，在考场内公开辱骂监考老师。考场内撕毁试卷后，扬长而去。事后态度恶劣，拒绝接受调查。</a:t>
            </a:r>
            <a:endParaRPr lang="en-US" altLang="zh-CN" sz="2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后果：</a:t>
            </a:r>
            <a:endParaRPr lang="en-US" altLang="zh-CN" sz="2800" dirty="0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自从他在漫天飞舞的试卷碎片中扬长而去，大家都看到了他潇洒的身影，多年以来很多人都在寻找他。</a:t>
            </a:r>
            <a:endParaRPr lang="en-US" altLang="zh-CN" sz="2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然而，他永远的消失在校园之中。</a:t>
            </a:r>
            <a:endParaRPr lang="en-US" altLang="zh-CN" sz="2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8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</a:t>
            </a:r>
            <a:r>
              <a:rPr lang="en-US" altLang="zh-CN" sz="2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他被开除学籍了！！！</a:t>
            </a:r>
            <a:endParaRPr lang="en-US" altLang="zh-CN" sz="2800" b="1" dirty="0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他被开除学籍了！！！</a:t>
            </a:r>
            <a:endParaRPr lang="en-US" altLang="zh-CN" sz="2800" b="1" dirty="0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他被开除学籍了！！！                 </a:t>
            </a:r>
          </a:p>
          <a:p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</a:t>
            </a:r>
            <a:endParaRPr lang="zh-CN" altLang="en-US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</a:t>
            </a:r>
          </a:p>
          <a:p>
            <a:endParaRPr lang="zh-CN" altLang="en-US" sz="1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sz="1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sz="1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4"/>
          <p:cNvSpPr txBox="1"/>
          <p:nvPr/>
        </p:nvSpPr>
        <p:spPr>
          <a:xfrm>
            <a:off x="4711253" y="2708920"/>
            <a:ext cx="4432747" cy="215443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0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考</a:t>
            </a:r>
            <a:r>
              <a:rPr lang="zh-CN" altLang="en-US" sz="40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试失败还有机会，考试作弊遗憾终身。</a:t>
            </a:r>
          </a:p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</a:t>
            </a:r>
          </a:p>
        </p:txBody>
      </p:sp>
      <p:sp>
        <p:nvSpPr>
          <p:cNvPr id="14338" name="文本框 2"/>
          <p:cNvSpPr txBox="1"/>
          <p:nvPr/>
        </p:nvSpPr>
        <p:spPr>
          <a:xfrm>
            <a:off x="2876550" y="-9525"/>
            <a:ext cx="397510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学生工作处忠告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4705556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4"/>
          <p:cNvSpPr txBox="1"/>
          <p:nvPr/>
        </p:nvSpPr>
        <p:spPr>
          <a:xfrm>
            <a:off x="-3175" y="1457325"/>
            <a:ext cx="9151938" cy="153888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0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选</a:t>
            </a:r>
            <a:r>
              <a:rPr lang="zh-CN" altLang="en-US" sz="40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择作弊就是出卖自己的人格</a:t>
            </a:r>
            <a:r>
              <a:rPr lang="zh-CN" altLang="en-US" sz="40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。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4338" name="文本框 2"/>
          <p:cNvSpPr txBox="1"/>
          <p:nvPr/>
        </p:nvSpPr>
        <p:spPr>
          <a:xfrm>
            <a:off x="2876550" y="-9525"/>
            <a:ext cx="397510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学生工作处忠告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36912"/>
            <a:ext cx="9144000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4"/>
          <p:cNvSpPr txBox="1"/>
          <p:nvPr/>
        </p:nvSpPr>
        <p:spPr>
          <a:xfrm>
            <a:off x="-3175" y="1457325"/>
            <a:ext cx="9151938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人无信不立、诚信乃立身之本、事业之基！ 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4338" name="文本框 2"/>
          <p:cNvSpPr txBox="1"/>
          <p:nvPr/>
        </p:nvSpPr>
        <p:spPr>
          <a:xfrm>
            <a:off x="2876550" y="-9525"/>
            <a:ext cx="397510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学生工作处忠告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4984"/>
            <a:ext cx="9144000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4"/>
          <p:cNvSpPr txBox="1"/>
          <p:nvPr/>
        </p:nvSpPr>
        <p:spPr>
          <a:xfrm>
            <a:off x="-3175" y="1457325"/>
            <a:ext cx="9151938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国家考试作弊，不仅违规还违法，可入刑！</a:t>
            </a:r>
            <a:endParaRPr lang="zh-CN" altLang="en-US" sz="36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4338" name="文本框 2"/>
          <p:cNvSpPr txBox="1"/>
          <p:nvPr/>
        </p:nvSpPr>
        <p:spPr>
          <a:xfrm>
            <a:off x="2876550" y="-9525"/>
            <a:ext cx="397510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学生工作处忠告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996952"/>
            <a:ext cx="4427984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24944"/>
            <a:ext cx="4716016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4"/>
          <p:cNvSpPr txBox="1"/>
          <p:nvPr/>
        </p:nvSpPr>
        <p:spPr>
          <a:xfrm>
            <a:off x="0" y="1676446"/>
            <a:ext cx="9144000" cy="624786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一、致全体考生的一封公开信</a:t>
            </a:r>
            <a:endParaRPr lang="en-US" altLang="zh-CN" sz="40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l">
              <a:spcBef>
                <a:spcPct val="50000"/>
              </a:spcBef>
            </a:pPr>
            <a:r>
              <a:rPr lang="zh-CN" altLang="en-US" sz="4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二、</a:t>
            </a: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考前篇</a:t>
            </a:r>
          </a:p>
          <a:p>
            <a:pPr algn="l">
              <a:spcBef>
                <a:spcPct val="50000"/>
              </a:spcBef>
            </a:pPr>
            <a:r>
              <a:rPr lang="zh-CN" altLang="en-US" sz="4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三、</a:t>
            </a: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考场</a:t>
            </a:r>
            <a:r>
              <a:rPr lang="zh-CN" altLang="en-US" sz="4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篇</a:t>
            </a:r>
            <a:endParaRPr lang="en-US" altLang="zh-CN" sz="40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40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四、学生工作处的忠告</a:t>
            </a:r>
            <a:endParaRPr lang="zh-CN" altLang="en-US" sz="40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l">
              <a:spcBef>
                <a:spcPct val="50000"/>
              </a:spcBef>
            </a:pPr>
            <a:endParaRPr lang="zh-CN" altLang="en-US" sz="4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just">
              <a:spcBef>
                <a:spcPct val="50000"/>
              </a:spcBef>
            </a:pPr>
            <a:endParaRPr lang="zh-CN" altLang="en-US" sz="4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>
              <a:spcBef>
                <a:spcPct val="50000"/>
              </a:spcBef>
            </a:pPr>
            <a:endParaRPr lang="en-US" altLang="zh-CN" sz="4000" dirty="0">
              <a:solidFill>
                <a:srgbClr val="002060"/>
              </a:solidFill>
              <a:latin typeface="Arial" panose="020B0604020202020204" pitchFamily="34" charset="0"/>
              <a:ea typeface="楷体_GB2312" pitchFamily="1" charset="-122"/>
            </a:endParaRPr>
          </a:p>
        </p:txBody>
      </p:sp>
      <p:sp>
        <p:nvSpPr>
          <p:cNvPr id="4098" name="文本框 1"/>
          <p:cNvSpPr txBox="1"/>
          <p:nvPr/>
        </p:nvSpPr>
        <p:spPr>
          <a:xfrm>
            <a:off x="0" y="-1587"/>
            <a:ext cx="9144000" cy="11064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6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目录</a:t>
            </a:r>
          </a:p>
        </p:txBody>
      </p:sp>
      <p:pic>
        <p:nvPicPr>
          <p:cNvPr id="15363" name="Picture 3" descr="https://timgsa.baidu.com/timg?image&amp;quality=80&amp;size=b9999_10000&amp;sec=1497509766761&amp;di=c2616f5423a58eaa609aecc03008cabc&amp;imgtype=0&amp;src=http%3A%2F%2Fjsjxy.jstu.edu.cn%2FFilesUpload%2FPic%2F63396990122125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4999"/>
            <a:ext cx="9144000" cy="11430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文本框 31745"/>
          <p:cNvSpPr txBox="1"/>
          <p:nvPr/>
        </p:nvSpPr>
        <p:spPr>
          <a:xfrm>
            <a:off x="0" y="644525"/>
            <a:ext cx="9144000" cy="224676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381000"/>
            <a:r>
              <a:rPr lang="zh-CN" altLang="en-US" sz="28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仿宋_GB2312" charset="0"/>
              </a:rPr>
              <a:t>  以</a:t>
            </a:r>
            <a:r>
              <a:rPr lang="zh-CN" altLang="en-US" sz="28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仿宋_GB2312" charset="0"/>
              </a:rPr>
              <a:t>平常心对待考试，相互监督，杜绝考试违纪作弊现象；</a:t>
            </a:r>
            <a:r>
              <a:rPr lang="zh-CN" altLang="en-US" sz="28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仿宋_GB2312" charset="0"/>
              </a:rPr>
              <a:t>以实力争取优异成绩，以诚信展现良好学风</a:t>
            </a:r>
            <a:r>
              <a:rPr lang="zh-CN" altLang="en-US" sz="28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仿宋_GB2312" charset="0"/>
              </a:rPr>
              <a:t>。</a:t>
            </a:r>
          </a:p>
          <a:p>
            <a:pPr indent="381000"/>
            <a:r>
              <a:rPr lang="zh-CN" altLang="en-US" sz="28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仿宋_GB2312" charset="0"/>
              </a:rPr>
              <a:t>  希望全</a:t>
            </a:r>
            <a:r>
              <a:rPr lang="zh-CN" altLang="en-US" sz="28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仿宋_GB2312" charset="0"/>
              </a:rPr>
              <a:t>院同学</a:t>
            </a:r>
            <a:r>
              <a:rPr lang="zh-CN" altLang="en-US" sz="28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仿宋_GB2312" charset="0"/>
              </a:rPr>
              <a:t>在考</a:t>
            </a:r>
            <a:r>
              <a:rPr lang="zh-CN" altLang="en-US" sz="28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仿宋_GB2312" charset="0"/>
              </a:rPr>
              <a:t>试</a:t>
            </a:r>
            <a:r>
              <a:rPr lang="zh-CN" altLang="en-US" sz="28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仿宋_GB2312" charset="0"/>
              </a:rPr>
              <a:t>中认真备考、诚信应考，</a:t>
            </a:r>
            <a:r>
              <a:rPr lang="zh-CN" altLang="en-US" sz="28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仿宋_GB2312" charset="0"/>
              </a:rPr>
              <a:t>门门都逢考必过、人人都拿奖学金！</a:t>
            </a:r>
            <a:endParaRPr lang="zh-CN" altLang="en-US" sz="28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仿宋_GB2312" charset="0"/>
            </a:endParaRPr>
          </a:p>
          <a:p>
            <a:pPr indent="381000" algn="r"/>
            <a:endParaRPr lang="zh-CN" altLang="en-US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9458" name="Picture 2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9" name="文本框 1"/>
          <p:cNvSpPr txBox="1"/>
          <p:nvPr/>
        </p:nvSpPr>
        <p:spPr>
          <a:xfrm>
            <a:off x="4017010" y="-635"/>
            <a:ext cx="111061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结语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文本占位符 27651"/>
          <p:cNvSpPr>
            <a:spLocks noGrp="1"/>
          </p:cNvSpPr>
          <p:nvPr>
            <p:ph idx="1"/>
          </p:nvPr>
        </p:nvSpPr>
        <p:spPr>
          <a:xfrm>
            <a:off x="-4762" y="0"/>
            <a:ext cx="9142412" cy="6858000"/>
          </a:xfrm>
          <a:solidFill>
            <a:schemeClr val="bg1">
              <a:lumMod val="65000"/>
            </a:schemeClr>
          </a:solidFill>
        </p:spPr>
        <p:txBody>
          <a:bodyPr anchor="t"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endParaRPr lang="en-US" altLang="zh-CN" sz="24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zh-CN" altLang="en-US" sz="2800" b="1" dirty="0" smtClean="0">
                <a:solidFill>
                  <a:srgbClr val="FF0000"/>
                </a:solidFill>
                <a:latin typeface="楷体_GB2312"/>
                <a:ea typeface="华文楷体" panose="02010600040101010101" pitchFamily="2" charset="-122"/>
              </a:rPr>
              <a:t>考试、诚信之战！</a:t>
            </a:r>
            <a:endParaRPr lang="en-US" altLang="zh-CN" sz="2800" b="1" dirty="0" smtClean="0">
              <a:solidFill>
                <a:srgbClr val="FF0000"/>
              </a:solidFill>
              <a:latin typeface="楷体_GB2312"/>
              <a:ea typeface="华文楷体" panose="02010600040101010101" pitchFamily="2" charset="-122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altLang="zh-CN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致全体考生的一封公开信</a:t>
            </a:r>
            <a:endParaRPr lang="en-US" altLang="zh-CN" sz="20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亲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爱的同学们：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值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此英语四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六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级和期末考试即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将来临之际，为了更好地贯彻落实我院加强学风、考风建设的要求，学生工作处特向全体同学发出“认真复习备考、严肃考风考纪”的倡议。希望每一位同学都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能复习备考、诚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信应考，以真实的成绩证明自己的实力。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考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风考纪不仅关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系个人的利益、也关系到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学院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的风气。每一个人都是学院风气形成的参与者、也是学院风气的直接受益者或受害者，所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以考试违纪作弊风气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是每一个人的事情、每一名学生的共同责任。不良风气一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旦形成，不仅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会影响同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学们学习的积极性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，还会导致同学们学习上的不正当竞争，也会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妨碍学院教学工作的顺利开展，最终受害的还是学生自己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。学生因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违反考试纪律而受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到纪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律处分，给自己以后的发展留下了一层抹不掉的阴影，在人生的征程中会留下痛苦的回忆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en-US" altLang="zh-CN" sz="24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zh-CN" sz="2400" dirty="0" smtClean="0">
                <a:ea typeface="华文楷体" panose="02010600040101010101" pitchFamily="2" charset="-122"/>
              </a:rPr>
              <a:t>        </a:t>
            </a:r>
            <a:r>
              <a:rPr lang="zh-CN" altLang="en-US" sz="2400" dirty="0" smtClean="0">
                <a:ea typeface="华文楷体" panose="02010600040101010101" pitchFamily="2" charset="-122"/>
              </a:rPr>
              <a:t>唯有刻苦学习、诚信应考，才是我们成长路上的阳关大道！</a:t>
            </a:r>
            <a:endParaRPr lang="en-US" altLang="zh-CN" sz="2400" dirty="0" smtClean="0">
              <a:ea typeface="华文楷体" panose="02010600040101010101" pitchFamily="2" charset="-122"/>
            </a:endParaRPr>
          </a:p>
          <a:p>
            <a:pPr marL="0" indent="0" algn="r">
              <a:lnSpc>
                <a:spcPct val="80000"/>
              </a:lnSpc>
              <a:buNone/>
            </a:pPr>
            <a:r>
              <a:rPr lang="zh-CN" altLang="en-US" sz="2400" dirty="0" smtClean="0">
                <a:ea typeface="华文楷体" panose="02010600040101010101" pitchFamily="2" charset="-122"/>
              </a:rPr>
              <a:t>学生工作处</a:t>
            </a:r>
            <a:endParaRPr lang="en-US" altLang="zh-CN" sz="2400" dirty="0" smtClean="0">
              <a:ea typeface="华文楷体" panose="02010600040101010101" pitchFamily="2" charset="-122"/>
            </a:endParaRPr>
          </a:p>
          <a:p>
            <a:pPr marL="0" indent="0" algn="r">
              <a:lnSpc>
                <a:spcPct val="80000"/>
              </a:lnSpc>
              <a:buNone/>
            </a:pPr>
            <a:r>
              <a:rPr lang="en-US" altLang="zh-CN" sz="2400" dirty="0" smtClean="0">
                <a:ea typeface="华文楷体" panose="02010600040101010101" pitchFamily="2" charset="-122"/>
              </a:rPr>
              <a:t>2019</a:t>
            </a:r>
            <a:r>
              <a:rPr lang="zh-CN" altLang="en-US" sz="2400" dirty="0" smtClean="0">
                <a:ea typeface="华文楷体" panose="02010600040101010101" pitchFamily="2" charset="-122"/>
              </a:rPr>
              <a:t>年</a:t>
            </a:r>
            <a:r>
              <a:rPr lang="en-US" altLang="zh-CN" sz="2400" dirty="0" smtClean="0">
                <a:ea typeface="华文楷体" panose="02010600040101010101" pitchFamily="2" charset="-122"/>
              </a:rPr>
              <a:t>12</a:t>
            </a:r>
            <a:r>
              <a:rPr lang="zh-CN" altLang="en-US" sz="2400" dirty="0" smtClean="0">
                <a:ea typeface="华文楷体" panose="02010600040101010101" pitchFamily="2" charset="-122"/>
              </a:rPr>
              <a:t>月</a:t>
            </a:r>
            <a:r>
              <a:rPr lang="zh-CN" altLang="en-US" sz="2400" dirty="0"/>
              <a:t>　</a:t>
            </a:r>
            <a:r>
              <a:rPr lang="zh-CN" altLang="en-US" sz="2800" dirty="0"/>
              <a:t>　　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0"/>
            <a:ext cx="2483768" cy="128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4"/>
          <p:cNvSpPr/>
          <p:nvPr/>
        </p:nvSpPr>
        <p:spPr>
          <a:xfrm>
            <a:off x="0" y="1066862"/>
            <a:ext cx="914400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x-none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4"/>
          <p:cNvSpPr/>
          <p:nvPr/>
        </p:nvSpPr>
        <p:spPr>
          <a:xfrm>
            <a:off x="0" y="1066862"/>
            <a:ext cx="9144000" cy="310854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x-none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</a:t>
            </a:r>
            <a:endParaRPr lang="en-US" altLang="x-none" sz="2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态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度决定一切</a:t>
            </a:r>
            <a:r>
              <a:rPr lang="en-US" altLang="x-none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,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积极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备考十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分重要</a:t>
            </a:r>
            <a:r>
              <a:rPr lang="en-US" altLang="x-none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,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充分利用考前这段时间</a:t>
            </a:r>
            <a:r>
              <a:rPr lang="en-US" altLang="x-none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,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这是效率最高的时间</a:t>
            </a:r>
            <a:r>
              <a:rPr lang="en-US" altLang="x-none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.</a:t>
            </a:r>
          </a:p>
          <a:p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善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于利用上课时间</a:t>
            </a:r>
            <a:r>
              <a:rPr lang="en-US" altLang="x-none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,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做到每节课有收获</a:t>
            </a:r>
            <a:r>
              <a:rPr lang="en-US" altLang="x-none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.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有计划的复习</a:t>
            </a:r>
            <a:r>
              <a:rPr lang="en-US" altLang="x-none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,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兼顾所有考试科目</a:t>
            </a:r>
            <a:r>
              <a:rPr lang="en-US" altLang="x-none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,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做到不遗漏知识点</a:t>
            </a:r>
            <a:r>
              <a:rPr lang="en-US" altLang="x-none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.</a:t>
            </a:r>
          </a:p>
          <a:p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不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懂的地方</a:t>
            </a:r>
            <a:r>
              <a:rPr lang="en-US" altLang="x-none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,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做到不耻下问</a:t>
            </a:r>
            <a:r>
              <a:rPr lang="en-US" altLang="x-none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,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问同学或老师</a:t>
            </a:r>
            <a:r>
              <a:rPr lang="en-US" altLang="x-none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,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弄清楚自己不明白的地方。</a:t>
            </a:r>
            <a:endParaRPr lang="en-US" altLang="x-none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171" name="文本框 2"/>
          <p:cNvSpPr txBox="1"/>
          <p:nvPr/>
        </p:nvSpPr>
        <p:spPr>
          <a:xfrm>
            <a:off x="1600278" y="304882"/>
            <a:ext cx="5486256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考前篇</a:t>
            </a: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端正态度</a:t>
            </a:r>
          </a:p>
        </p:txBody>
      </p:sp>
      <p:pic>
        <p:nvPicPr>
          <p:cNvPr id="13314" name="Picture 2" descr="https://timgsa.baidu.com/timg?image&amp;quality=80&amp;size=b9999_10000&amp;sec=1497513320697&amp;di=7db5be7b4a133424e3cb92d097f02e8d&amp;imgtype=0&amp;src=http%3A%2F%2Fwww.hhxx.com.cn%2Fuploads%2Fallimg%2F1607%2F276-160F41409105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53000"/>
            <a:ext cx="9144000" cy="1905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4"/>
          <p:cNvSpPr/>
          <p:nvPr/>
        </p:nvSpPr>
        <p:spPr>
          <a:xfrm>
            <a:off x="15875" y="649288"/>
            <a:ext cx="9121775" cy="35394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翻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开中华民族五千年的文明史，阅读灿烂的文化，追寻前人的足迹，发现上面刻了一个字：</a:t>
            </a:r>
            <a:r>
              <a:rPr lang="zh-CN" altLang="en-US" sz="28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勤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zh-CN" altLang="en-US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人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类的幸福就在于沿着已有的道路不断开拓进取，永不停止勤奋的脚步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。了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解现实生活的人都知道：</a:t>
            </a:r>
            <a:r>
              <a:rPr lang="zh-CN" altLang="en-US" sz="28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天道酬勤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，命运掌握在那些勤勤恳恳地工作的人手中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，欲拾起田中的麦穗，须滴下眉间的汗滴。</a:t>
            </a:r>
            <a:endParaRPr lang="en-US" altLang="zh-CN" sz="2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学习，更是如此，几分耕耘几分收获！</a:t>
            </a:r>
            <a:endParaRPr lang="zh-CN" altLang="en-US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146" name="文本框 1"/>
          <p:cNvSpPr txBox="1"/>
          <p:nvPr/>
        </p:nvSpPr>
        <p:spPr>
          <a:xfrm>
            <a:off x="2286060" y="0"/>
            <a:ext cx="4596078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考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前篇</a:t>
            </a:r>
            <a:r>
              <a:rPr lang="en-US" altLang="zh-CN" sz="3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sz="3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勤奋学习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0722" name="Picture 2" descr="https://timgsa.baidu.com/timg?image&amp;quality=80&amp;size=b9999_10000&amp;sec=1497513599562&amp;di=353b022ba592b8e4d39c0e27b667c307&amp;imgtype=0&amp;src=http%3A%2F%2Fpic23.nipic.com%2F20120820%2F9758352_191435741144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62386"/>
            <a:ext cx="9144000" cy="289561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4"/>
          <p:cNvSpPr/>
          <p:nvPr/>
        </p:nvSpPr>
        <p:spPr>
          <a:xfrm>
            <a:off x="15875" y="649288"/>
            <a:ext cx="9121775" cy="526297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dirty="0" smtClean="0"/>
              <a:t>        </a:t>
            </a:r>
            <a:r>
              <a:rPr lang="zh-CN" altLang="zh-CN" sz="2800" dirty="0" smtClean="0"/>
              <a:t>每天看一下老师讲课的重点</a:t>
            </a:r>
            <a:r>
              <a:rPr lang="zh-CN" altLang="en-US" sz="2800" dirty="0" smtClean="0"/>
              <a:t>，</a:t>
            </a:r>
            <a:r>
              <a:rPr lang="zh-CN" altLang="zh-CN" sz="2800" dirty="0" smtClean="0"/>
              <a:t>每天给自己定一些计划。</a:t>
            </a:r>
            <a:r>
              <a:rPr lang="zh-CN" altLang="en-US" sz="2800" dirty="0" smtClean="0"/>
              <a:t>根据考试进度，</a:t>
            </a:r>
            <a:r>
              <a:rPr lang="zh-CN" altLang="zh-CN" sz="2800" dirty="0" smtClean="0"/>
              <a:t>我今天看哪一科，看多少页的书。</a:t>
            </a:r>
            <a:endParaRPr lang="en-US" altLang="zh-CN" sz="2800" dirty="0" smtClean="0"/>
          </a:p>
          <a:p>
            <a:r>
              <a:rPr lang="en-US" altLang="zh-CN" sz="2800" dirty="0" smtClean="0"/>
              <a:t>        </a:t>
            </a:r>
            <a:r>
              <a:rPr lang="zh-CN" altLang="zh-CN" sz="2800" dirty="0" smtClean="0"/>
              <a:t>临考试前的几周</a:t>
            </a:r>
            <a:r>
              <a:rPr lang="zh-CN" altLang="en-US" sz="2800" dirty="0" smtClean="0"/>
              <a:t>，</a:t>
            </a:r>
            <a:r>
              <a:rPr lang="zh-CN" altLang="zh-CN" sz="2800" dirty="0" smtClean="0"/>
              <a:t>千万不能逃课，因为老师会讲考试重点，上课的时候老师画的重点一定要反复看，反复记。</a:t>
            </a:r>
            <a:endParaRPr lang="en-US" altLang="zh-CN" sz="2800" dirty="0" smtClean="0"/>
          </a:p>
          <a:p>
            <a:r>
              <a:rPr lang="en-US" altLang="zh-CN" sz="2800" dirty="0" smtClean="0"/>
              <a:t>        </a:t>
            </a:r>
            <a:r>
              <a:rPr lang="zh-CN" altLang="en-US" sz="2800" dirty="0" smtClean="0"/>
              <a:t>学会合理分配时间，应该将精力集中在备考中。学生活动、校外实践等应该尽量减少，学生干部更应该如此。</a:t>
            </a:r>
            <a:endParaRPr lang="en-US" altLang="zh-CN" sz="2800" dirty="0" smtClean="0"/>
          </a:p>
          <a:p>
            <a:r>
              <a:rPr lang="en-US" altLang="zh-CN" sz="2800" dirty="0" smtClean="0"/>
              <a:t>        </a:t>
            </a:r>
            <a:r>
              <a:rPr lang="zh-CN" altLang="en-US" sz="2800" dirty="0" smtClean="0"/>
              <a:t>以寝室为团队互帮互学，找一些“神”一样的正能量队友吧，“三人行必有我师”，他就是答案！</a:t>
            </a:r>
            <a:endParaRPr lang="en-US" altLang="zh-CN" sz="2800" dirty="0" smtClean="0"/>
          </a:p>
          <a:p>
            <a:r>
              <a:rPr lang="en-US" altLang="zh-CN" sz="2800" dirty="0" smtClean="0"/>
              <a:t>        </a:t>
            </a:r>
          </a:p>
          <a:p>
            <a:r>
              <a:rPr lang="en-US" altLang="zh-CN" sz="2800" dirty="0" smtClean="0"/>
              <a:t>        </a:t>
            </a:r>
          </a:p>
          <a:p>
            <a:endParaRPr lang="zh-CN" altLang="zh-CN" sz="2800" dirty="0" smtClean="0"/>
          </a:p>
          <a:p>
            <a:endParaRPr lang="zh-CN" altLang="en-US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146" name="文本框 1"/>
          <p:cNvSpPr txBox="1"/>
          <p:nvPr/>
        </p:nvSpPr>
        <p:spPr>
          <a:xfrm>
            <a:off x="2286060" y="0"/>
            <a:ext cx="4596078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考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前篇</a:t>
            </a:r>
            <a:r>
              <a:rPr lang="en-US" altLang="zh-CN" sz="3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sz="3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认真备考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1746" name="Picture 2" descr="https://timgsa.baidu.com/timg?image&amp;quality=80&amp;size=b9999_10000&amp;sec=1497514389546&amp;di=2841a008ae170fef9e3566106701f665&amp;imgtype=0&amp;src=http%3A%2F%2Fefile.kaoyan.com%2Fimg%2F2015%2F11%2F10%2F165650_5641b152183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43377"/>
            <a:ext cx="9144000" cy="25146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4"/>
          <p:cNvSpPr/>
          <p:nvPr/>
        </p:nvSpPr>
        <p:spPr>
          <a:xfrm>
            <a:off x="15875" y="649288"/>
            <a:ext cx="9121775" cy="13849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dirty="0" smtClean="0">
                <a:solidFill>
                  <a:prstClr val="black"/>
                </a:solidFill>
              </a:rPr>
              <a:t>        </a:t>
            </a:r>
            <a:endParaRPr lang="en-US" altLang="zh-CN" sz="2800" dirty="0" smtClean="0">
              <a:solidFill>
                <a:prstClr val="black"/>
              </a:solidFill>
            </a:endParaRPr>
          </a:p>
          <a:p>
            <a:endParaRPr lang="zh-CN" altLang="zh-CN" sz="2800" dirty="0" smtClean="0">
              <a:solidFill>
                <a:prstClr val="black"/>
              </a:solidFill>
            </a:endParaRPr>
          </a:p>
          <a:p>
            <a:endParaRPr lang="zh-CN" altLang="en-US" sz="2800" b="1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146" name="文本框 1"/>
          <p:cNvSpPr txBox="1"/>
          <p:nvPr/>
        </p:nvSpPr>
        <p:spPr>
          <a:xfrm>
            <a:off x="2286060" y="0"/>
            <a:ext cx="5526300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600" b="1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考</a:t>
            </a:r>
            <a:r>
              <a:rPr lang="zh-CN" altLang="en-US" sz="36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前篇</a:t>
            </a:r>
            <a:r>
              <a:rPr lang="en-US" altLang="zh-CN" sz="3600" b="1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sz="3600" b="1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了解制度规定</a:t>
            </a:r>
            <a:endParaRPr lang="zh-CN" altLang="en-US" sz="3600" b="1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1746" name="Picture 2" descr="https://timgsa.baidu.com/timg?image&amp;quality=80&amp;size=b9999_10000&amp;sec=1497514389546&amp;di=2841a008ae170fef9e3566106701f665&amp;imgtype=0&amp;src=http%3A%2F%2Fefile.kaoyan.com%2Fimg%2F2015%2F11%2F10%2F165650_5641b152183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43377"/>
            <a:ext cx="9144000" cy="251462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95536" y="1124744"/>
            <a:ext cx="83529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1</a:t>
            </a:r>
            <a:r>
              <a:rPr lang="zh-CN" alt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、</a:t>
            </a:r>
            <a:r>
              <a:rPr lang="zh-CN" altLang="zh-CN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英语四六级不与学位证挂钩，但仍然是高质量</a:t>
            </a:r>
            <a:r>
              <a:rPr lang="zh-CN" altLang="zh-CN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就业</a:t>
            </a:r>
            <a:r>
              <a:rPr lang="zh-CN" alt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与考研</a:t>
            </a:r>
            <a:r>
              <a:rPr lang="zh-CN" altLang="zh-CN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的砝码</a:t>
            </a:r>
            <a:r>
              <a:rPr lang="zh-CN" alt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；</a:t>
            </a:r>
            <a:endParaRPr lang="en-US" altLang="zh-CN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  <a:p>
            <a:r>
              <a:rPr lang="en-US" altLang="zh-CN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2</a:t>
            </a:r>
            <a:r>
              <a:rPr lang="zh-CN" alt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、</a:t>
            </a:r>
            <a:r>
              <a:rPr lang="zh-CN" altLang="zh-CN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毕业</a:t>
            </a:r>
            <a:r>
              <a:rPr lang="zh-CN" altLang="zh-CN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年级学生如果此次考试违纪，即使是“警告”处分，按解除处分最短期限，也拿不到学位证</a:t>
            </a:r>
            <a:r>
              <a:rPr lang="zh-CN" altLang="zh-CN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；</a:t>
            </a:r>
            <a:endParaRPr lang="en-US" altLang="zh-CN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  <a:p>
            <a:r>
              <a:rPr lang="en-US" altLang="zh-CN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3</a:t>
            </a:r>
            <a:r>
              <a:rPr lang="zh-CN" alt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、</a:t>
            </a:r>
            <a:r>
              <a:rPr lang="zh-CN" altLang="zh-CN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受</a:t>
            </a:r>
            <a:r>
              <a:rPr lang="zh-CN" altLang="zh-CN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处分期间，影响学生评优评先，奖助学金的申请和评选</a:t>
            </a:r>
            <a:r>
              <a:rPr lang="zh-CN" altLang="zh-CN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；</a:t>
            </a:r>
            <a:endParaRPr lang="en-US" altLang="zh-CN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  <a:p>
            <a:r>
              <a:rPr lang="en-US" altLang="zh-CN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4</a:t>
            </a:r>
            <a:r>
              <a:rPr lang="zh-CN" alt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、</a:t>
            </a:r>
            <a:r>
              <a:rPr lang="zh-CN" altLang="zh-CN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“违纪处分文件”</a:t>
            </a:r>
            <a:r>
              <a:rPr lang="zh-CN" altLang="zh-CN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及“解除违纪处分文件”均将放入本人的学生档案。</a:t>
            </a:r>
            <a:endParaRPr lang="zh-CN" altLang="en-US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7984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timgsa.baidu.com/timg?image&amp;quality=80&amp;size=b9999_10000&amp;sec=1497509623091&amp;di=71ee677cb3480852a56dc35e4b1567d8&amp;imgtype=0&amp;src=http%3A%2F%2Fmach.nedu.edu.cn%2F_mediafile%2Fjxgcxy%2F2014%2F12%2F12%2F2lrfy9x3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19573"/>
            <a:ext cx="9144000" cy="2438427"/>
          </a:xfrm>
          <a:prstGeom prst="rect">
            <a:avLst/>
          </a:prstGeom>
          <a:noFill/>
        </p:spPr>
      </p:pic>
      <p:sp>
        <p:nvSpPr>
          <p:cNvPr id="10241" name="Text Box 5"/>
          <p:cNvSpPr txBox="1"/>
          <p:nvPr/>
        </p:nvSpPr>
        <p:spPr>
          <a:xfrm>
            <a:off x="0" y="644524"/>
            <a:ext cx="9142413" cy="36009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一、平时不努力学习，快考试了临时抱佛脚，但又怕考试过不了，故选择了作弊求稳；</a:t>
            </a:r>
          </a:p>
          <a:p>
            <a:pPr>
              <a:spcBef>
                <a:spcPct val="50000"/>
              </a:spcBef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二、学习成绩好的同学，考虑到自己的小利益，为了更有竞争力，故选择了作弊求胜；</a:t>
            </a:r>
          </a:p>
          <a:p>
            <a:pPr>
              <a:spcBef>
                <a:spcPct val="50000"/>
              </a:spcBef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三、认为考试没有什么实际意义，只是一个形式而已，所以也就选择了作弊应付；</a:t>
            </a:r>
          </a:p>
          <a:p>
            <a:pPr>
              <a:spcBef>
                <a:spcPct val="50000"/>
              </a:spcBef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四、看到别人都作弊，认为自己不做就吃亏了，所以也就选择了作弊跟风！</a:t>
            </a:r>
            <a:r>
              <a:rPr lang="zh-CN" altLang="en-US" sz="2400" dirty="0">
                <a:solidFill>
                  <a:srgbClr val="99FF99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endParaRPr lang="zh-CN" altLang="en-US" sz="2400" dirty="0">
              <a:solidFill>
                <a:srgbClr val="99FF99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0242" name="文本框 1"/>
          <p:cNvSpPr txBox="1"/>
          <p:nvPr/>
        </p:nvSpPr>
        <p:spPr>
          <a:xfrm>
            <a:off x="2392363" y="0"/>
            <a:ext cx="4357687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600" b="1">
                <a:latin typeface="华文楷体" panose="02010600040101010101" pitchFamily="2" charset="-122"/>
                <a:ea typeface="华文楷体" panose="02010600040101010101" pitchFamily="2" charset="-122"/>
              </a:rPr>
              <a:t>考场篇</a:t>
            </a:r>
            <a:r>
              <a:rPr lang="en-US" altLang="zh-CN" sz="3600" b="1"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sz="3600" b="1">
                <a:latin typeface="华文楷体" panose="02010600040101010101" pitchFamily="2" charset="-122"/>
                <a:ea typeface="华文楷体" panose="02010600040101010101" pitchFamily="2" charset="-122"/>
              </a:rPr>
              <a:t>作弊动机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1725</Words>
  <Application>Microsoft Office PowerPoint</Application>
  <PresentationFormat>全屏显示(4:3)</PresentationFormat>
  <Paragraphs>102</Paragraphs>
  <Slides>20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Office 主题</vt:lpstr>
      <vt:lpstr>  考试、诚信之战！ ——认真复习备考、严肃考风考纪       学生工作处 2019年12月                                                    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认真复习备考 严肃考风考纪       学生工作处 2017年6月13日                                                        </dc:title>
  <dc:creator/>
  <cp:lastModifiedBy>DELL</cp:lastModifiedBy>
  <cp:revision>16</cp:revision>
  <dcterms:created xsi:type="dcterms:W3CDTF">2018-12-03T01:47:00Z</dcterms:created>
  <dcterms:modified xsi:type="dcterms:W3CDTF">2019-12-10T07:15:54Z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2052-11.1.0.8661</vt:lpwstr>
  </property>
</Properties>
</file>