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9"/>
    <p:sldId id="275" r:id="rId20"/>
    <p:sldId id="274" r:id="rId21"/>
    <p:sldId id="27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18910-0ED0-4297-92EE-3C692744E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5AE81-A01A-42F2-8E99-E148BCFDB9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title" idx="4294967295"/>
          </p:nvPr>
        </p:nvSpPr>
        <p:spPr>
          <a:xfrm>
            <a:off x="0" y="381080"/>
            <a:ext cx="8839088" cy="6248236"/>
          </a:xfrm>
        </p:spPr>
        <p:txBody>
          <a:bodyPr anchor="ctr">
            <a:normAutofit fontScale="90000"/>
          </a:bodyPr>
          <a:lstStyle/>
          <a:p>
            <a:br>
              <a:rPr lang="zh-CN" altLang="en-US" sz="4000" dirty="0"/>
            </a:br>
            <a:br>
              <a:rPr lang="zh-CN" altLang="en-US" sz="4000" dirty="0"/>
            </a:br>
            <a:r>
              <a:rPr lang="zh-CN" altLang="en-US" sz="4900" b="1" dirty="0" smtClean="0">
                <a:solidFill>
                  <a:srgbClr val="FF0000"/>
                </a:solidFill>
              </a:rPr>
              <a:t>考试、诚信之战！</a:t>
            </a:r>
            <a:br>
              <a:rPr lang="en-US" altLang="zh-CN" sz="4000" dirty="0" smtClean="0"/>
            </a:b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真复习备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考、严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肃考风考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纪</a:t>
            </a:r>
            <a:br>
              <a:rPr lang="zh-CN" alt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br>
              <a:rPr lang="zh-CN" altLang="en-US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br>
              <a:rPr lang="zh-CN" altLang="en-US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</a:t>
            </a:r>
            <a:b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        </a:t>
            </a:r>
            <a:br>
              <a:rPr lang="zh-CN" altLang="en-US" sz="4000" dirty="0"/>
            </a:br>
            <a:br>
              <a:rPr lang="zh-CN" altLang="en-US" sz="4000" dirty="0"/>
            </a:br>
            <a:br>
              <a:rPr lang="zh-CN" altLang="en-US" sz="4000" dirty="0"/>
            </a:br>
            <a:r>
              <a:rPr lang="zh-CN" altLang="en-US" sz="4000" dirty="0"/>
              <a:t>               </a:t>
            </a:r>
            <a:r>
              <a:rPr lang="zh-CN" altLang="en-US" sz="3600" dirty="0"/>
              <a:t>                     </a:t>
            </a:r>
            <a:endParaRPr lang="zh-CN" altLang="en-US" sz="3200" dirty="0"/>
          </a:p>
        </p:txBody>
      </p:sp>
      <p:pic>
        <p:nvPicPr>
          <p:cNvPr id="16386" name="Picture 2" descr="https://timgsa.baidu.com/timg?image&amp;quality=80&amp;size=b9999_10000&amp;sec=1497508630887&amp;di=412daf1de914fb621d9c88236f005e1a&amp;imgtype=0&amp;src=http%3A%2F%2Fpic.qiantucdn.com%2F58pic%2F18%2F92%2F86%2F40258PIC5Km_102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905040"/>
            <a:ext cx="9144000" cy="32765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0" y="12700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纪案例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（二）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文本框 99"/>
          <p:cNvSpPr txBox="1"/>
          <p:nvPr/>
        </p:nvSpPr>
        <p:spPr>
          <a:xfrm>
            <a:off x="1588" y="657225"/>
            <a:ext cx="9140825" cy="62478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张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，男，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级会计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班学生。该同学在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大学计算机基础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考试中，携带与考试科目相关的文字材料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。考场中不配合调查，态度恶劣。根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第十四条第一款规定，经学生考试违纪处理委员会研究决定，给予张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学严重警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告处分。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”分；免除班干部职务；班主任老师严厉批评他；人际关系紧张等等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1699743" y="12700"/>
            <a:ext cx="574388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违纪案例（三）</a:t>
            </a:r>
            <a:endParaRPr lang="zh-CN" altLang="en-US" sz="3600" b="1" dirty="0"/>
          </a:p>
        </p:txBody>
      </p:sp>
      <p:sp>
        <p:nvSpPr>
          <p:cNvPr id="11266" name="文本框 99"/>
          <p:cNvSpPr txBox="1"/>
          <p:nvPr/>
        </p:nvSpPr>
        <p:spPr>
          <a:xfrm>
            <a:off x="1588" y="657224"/>
            <a:ext cx="9140825" cy="4401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许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，男，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级制药工程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02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班学生。该生在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化工原理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考试中，从夹带物品上抄袭答卷信息。根据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第十四条第二款规定，经学生考试违纪处理委员会研究决定，给予许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同学严重警告处分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”分；该生家庭经济困难，但因此失去评选奖学金、助学金和各类评优评选的资格；该生原是入党积极分子，党组织终止吸纳其入党。 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1699743" y="12700"/>
            <a:ext cx="574388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违纪案例（四）</a:t>
            </a:r>
            <a:endParaRPr lang="zh-CN" altLang="en-US" sz="3600" b="1" dirty="0"/>
          </a:p>
        </p:txBody>
      </p:sp>
      <p:sp>
        <p:nvSpPr>
          <p:cNvPr id="11266" name="文本框 99"/>
          <p:cNvSpPr txBox="1"/>
          <p:nvPr/>
        </p:nvSpPr>
        <p:spPr>
          <a:xfrm>
            <a:off x="0" y="733246"/>
            <a:ext cx="9140825" cy="61247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案例：文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，男，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级工程管理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班学生。该生在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《CAD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制图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，携带手机且处于开机状态。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第十四条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第三款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规定，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经学院党政联席会研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究决定，给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予文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学记过处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”分；该生家庭经济困难，但因此失去评选奖学金、助学金和各类评优评选的资格；毕业时，该生仍然不符合解除处分条件，未达到授位要求，最终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未获得学士学位！！！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未获得学士学位！！！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未获得学士学位！！！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/>
          <p:nvPr/>
        </p:nvSpPr>
        <p:spPr>
          <a:xfrm>
            <a:off x="817563" y="12700"/>
            <a:ext cx="759695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考场篇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学生考试违纪案例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（五）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文本框 99"/>
          <p:cNvSpPr txBox="1"/>
          <p:nvPr/>
        </p:nvSpPr>
        <p:spPr>
          <a:xfrm>
            <a:off x="1588" y="657225"/>
            <a:ext cx="9140825" cy="523220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案例：洪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ⅹ，男， 20ⅹⅹ级土木工程05班学生。该生在20ⅹⅹ年6月6日举行的《混凝土结构》考试中，从夹带物品上抄袭答卷信息，携带手机且处于开机状态。根据《武汉工程大学邮电与信息工程学院学生违纪处分办法》第十四条第三款规定，经学院党政联席会研究决定，给予洪ⅹ同学留校察看处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”分；该生家庭经济困难，但因此失去评选奖学金、助学金和各类评优评选的资格；该生原是中共预备党员，党组织终止吸纳其入党。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/>
          <p:nvPr/>
        </p:nvSpPr>
        <p:spPr>
          <a:xfrm>
            <a:off x="817563" y="12700"/>
            <a:ext cx="759695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考场篇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学生考试违纪案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例</a:t>
            </a:r>
            <a:r>
              <a:rPr lang="zh-CN" altLang="en-US" sz="3600" b="1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（六）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文本框 99"/>
          <p:cNvSpPr txBox="1"/>
          <p:nvPr/>
        </p:nvSpPr>
        <p:spPr>
          <a:xfrm>
            <a:off x="1588" y="657225"/>
            <a:ext cx="9140825" cy="69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王ⅹ，男，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20ⅹⅹ市场营销01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班学生。该生在20ⅹⅹ年3月14日举行的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《商务谈判》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补考考试中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，夹带抄袭、携带手机（开机状态）且查询考试相关信息。在监考老师制止其行为时，在考场内公开辱骂监考老师。考场内撕毁试卷后，扬长而去。事后态度恶劣，拒绝接受调查。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自从他在漫天飞舞的试卷碎片中扬长而去，大家都看到了他潇洒的身影，多年以来很多人都在寻找他。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然而，他永远的消失在校园之中。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他被开除学籍了！！！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他被开除学籍了！！！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他被开除学籍了！！！                 </a:t>
            </a:r>
            <a:endParaRPr lang="zh-CN" altLang="en-US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4711253" y="2708920"/>
            <a:ext cx="4432747" cy="21544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试失败还有机会，考试作弊遗憾终身。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764704"/>
            <a:ext cx="470555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-3175" y="1457325"/>
            <a:ext cx="9151938" cy="15388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选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择作弊就是出卖自己的人格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。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-3175" y="1457325"/>
            <a:ext cx="91519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人无信不立、诚信乃立身之本、事业之基！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-3175" y="1457325"/>
            <a:ext cx="91519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国家考试作弊，不仅违规还违法，可入刑！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16016" y="2996952"/>
            <a:ext cx="442798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71601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31745"/>
          <p:cNvSpPr txBox="1"/>
          <p:nvPr/>
        </p:nvSpPr>
        <p:spPr>
          <a:xfrm>
            <a:off x="0" y="644525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381000"/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  以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平常心对待考试，相互监督，杜绝考试违纪作弊现象；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以实力争取优异成绩，以诚信展现良好学风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仿宋_GB2312" charset="0"/>
            </a:endParaRPr>
          </a:p>
          <a:p>
            <a:pPr indent="381000"/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  希望全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院同学</a:t>
            </a:r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在考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试</a:t>
            </a:r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中认真备考、诚信应考，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门门都逢考必过、人人都拿奖学金！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仿宋_GB2312" charset="0"/>
            </a:endParaRPr>
          </a:p>
          <a:p>
            <a:pPr indent="381000" algn="r"/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458" name="Picture 2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"/>
          <p:cNvSpPr txBox="1"/>
          <p:nvPr/>
        </p:nvSpPr>
        <p:spPr>
          <a:xfrm>
            <a:off x="4017010" y="-635"/>
            <a:ext cx="11106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结语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0" y="1676446"/>
            <a:ext cx="9144000" cy="62478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一、致全体考生的一封公开信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考前篇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考场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篇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四、学生工作处的忠告</a:t>
            </a:r>
            <a:endParaRPr lang="zh-CN" altLang="en-US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spcBef>
                <a:spcPct val="50000"/>
              </a:spcBef>
            </a:pP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spcBef>
                <a:spcPct val="50000"/>
              </a:spcBef>
            </a:pPr>
            <a:endParaRPr lang="en-US" altLang="zh-CN" sz="4000" dirty="0">
              <a:solidFill>
                <a:srgbClr val="00206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098" name="文本框 1"/>
          <p:cNvSpPr txBox="1"/>
          <p:nvPr/>
        </p:nvSpPr>
        <p:spPr>
          <a:xfrm>
            <a:off x="0" y="-1587"/>
            <a:ext cx="9144000" cy="1106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zh-CN" altLang="en-US" sz="6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363" name="Picture 3" descr="https://timgsa.baidu.com/timg?image&amp;quality=80&amp;size=b9999_10000&amp;sec=1497509766761&amp;di=c2616f5423a58eaa609aecc03008cabc&amp;imgtype=0&amp;src=http%3A%2F%2Fjsjxy.jstu.edu.cn%2FFilesUpload%2FPic%2F6339699012212500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714999"/>
            <a:ext cx="9144000" cy="1143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27651"/>
          <p:cNvSpPr>
            <a:spLocks noGrp="1"/>
          </p:cNvSpPr>
          <p:nvPr>
            <p:ph idx="1"/>
          </p:nvPr>
        </p:nvSpPr>
        <p:spPr>
          <a:xfrm>
            <a:off x="-4762" y="0"/>
            <a:ext cx="9142412" cy="6858000"/>
          </a:xfrm>
          <a:solidFill>
            <a:schemeClr val="bg1">
              <a:lumMod val="6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_GB2312"/>
                <a:ea typeface="华文楷体" panose="02010600040101010101" pitchFamily="2" charset="-122"/>
              </a:rPr>
              <a:t>考试、诚信之战！</a:t>
            </a:r>
            <a:endParaRPr lang="en-US" altLang="zh-CN" sz="2800" b="1" dirty="0" smtClean="0">
              <a:solidFill>
                <a:srgbClr val="FF0000"/>
              </a:solidFill>
              <a:latin typeface="楷体_GB2312"/>
              <a:ea typeface="华文楷体" panose="02010600040101010101" pitchFamily="2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致全体考生的一封公开信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亲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爱的同学们：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值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此英语四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六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级和期末考试即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将来临之际，为了更好地贯彻落实我院加强学风、考风建设的要求，学生工作处特向全体同学发出“认真复习备考、严肃考风考纪”的倡议。希望每一位同学都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能复习备考、诚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信应考，以真实的成绩证明自己的实力。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风考纪不仅关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系个人的利益、也关系到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学院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的风气。每一个人都是学院风气形成的参与者、也是学院风气的直接受益者或受害者，所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以考试违纪作弊风气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是每一个人的事情、每一名学生的共同责任。不良风气一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旦形成，不仅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会影响同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学们学习的积极性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，还会导致同学们学习上的不正当竞争，也会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妨碍学院教学工作的顺利开展，最终受害的还是学生自己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。学生因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违反考试纪律而受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到纪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律处分，给自己以后的发展留下了一层抹不掉的阴影，在人生的征程中会留下痛苦的回忆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>
                <a:ea typeface="华文楷体" panose="02010600040101010101" pitchFamily="2" charset="-122"/>
              </a:rPr>
              <a:t>        </a:t>
            </a:r>
            <a:r>
              <a:rPr lang="zh-CN" altLang="en-US" sz="2400" dirty="0" smtClean="0">
                <a:ea typeface="华文楷体" panose="02010600040101010101" pitchFamily="2" charset="-122"/>
              </a:rPr>
              <a:t>唯有刻苦学习、诚信应考，才是我们成长路上的阳关大道！</a:t>
            </a:r>
            <a:endParaRPr lang="en-US" altLang="zh-CN" sz="2400" dirty="0" smtClean="0">
              <a:ea typeface="华文楷体" panose="02010600040101010101" pitchFamily="2" charset="-122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zh-CN" altLang="en-US" sz="2400" dirty="0" smtClean="0">
                <a:ea typeface="华文楷体" panose="02010600040101010101" pitchFamily="2" charset="-122"/>
              </a:rPr>
              <a:t>学生工作处</a:t>
            </a:r>
            <a:endParaRPr lang="en-US" altLang="zh-CN" sz="2400" dirty="0" smtClean="0">
              <a:ea typeface="华文楷体" panose="02010600040101010101" pitchFamily="2" charset="-122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CN" sz="2400" dirty="0" smtClean="0">
                <a:ea typeface="华文楷体" panose="02010600040101010101" pitchFamily="2" charset="-122"/>
              </a:rPr>
              <a:t>2018</a:t>
            </a:r>
            <a:r>
              <a:rPr lang="zh-CN" altLang="en-US" sz="2400" dirty="0" smtClean="0">
                <a:ea typeface="华文楷体" panose="02010600040101010101" pitchFamily="2" charset="-122"/>
              </a:rPr>
              <a:t>年</a:t>
            </a:r>
            <a:r>
              <a:rPr lang="en-US" altLang="zh-CN" sz="2400" dirty="0" smtClean="0">
                <a:ea typeface="华文楷体" panose="02010600040101010101" pitchFamily="2" charset="-122"/>
              </a:rPr>
              <a:t>11</a:t>
            </a:r>
            <a:r>
              <a:rPr lang="zh-CN" altLang="en-US" sz="2400" dirty="0" smtClean="0">
                <a:ea typeface="华文楷体" panose="02010600040101010101" pitchFamily="2" charset="-122"/>
              </a:rPr>
              <a:t>月</a:t>
            </a:r>
            <a:r>
              <a:rPr lang="zh-CN" altLang="en-US" sz="2400" dirty="0"/>
              <a:t>　</a:t>
            </a:r>
            <a:r>
              <a:rPr lang="zh-CN" altLang="en-US" sz="2800" dirty="0"/>
              <a:t>　　</a:t>
            </a:r>
            <a:endParaRPr lang="zh-CN" alt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0232" y="0"/>
            <a:ext cx="2483768" cy="12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/>
          <p:nvPr/>
        </p:nvSpPr>
        <p:spPr>
          <a:xfrm>
            <a:off x="0" y="1066862"/>
            <a:ext cx="9144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en-US" altLang="x-none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/>
          <p:nvPr/>
        </p:nvSpPr>
        <p:spPr>
          <a:xfrm>
            <a:off x="0" y="1066862"/>
            <a:ext cx="914400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en-US" altLang="x-none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态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度决定一切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积极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备考十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分重要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充分利用考前这段时间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这是效率最高的时间</a:t>
            </a:r>
            <a:r>
              <a:rPr lang="en-US" altLang="x-none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en-US" altLang="x-none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善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于利用上课时间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做到每节课有收获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有计划的复习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兼顾所有考试科目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做到不遗漏知识点</a:t>
            </a:r>
            <a:r>
              <a:rPr lang="en-US" altLang="x-none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en-US" altLang="x-none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懂的地方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做到不耻下问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问同学或老师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弄清楚自己不明白的地方。</a:t>
            </a:r>
            <a:endParaRPr lang="en-US" altLang="x-none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1" name="文本框 2"/>
          <p:cNvSpPr txBox="1"/>
          <p:nvPr/>
        </p:nvSpPr>
        <p:spPr>
          <a:xfrm>
            <a:off x="1600278" y="304882"/>
            <a:ext cx="54862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考前篇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端正态度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314" name="Picture 2" descr="https://timgsa.baidu.com/timg?image&amp;quality=80&amp;size=b9999_10000&amp;sec=1497513320697&amp;di=7db5be7b4a133424e3cb92d097f02e8d&amp;imgtype=0&amp;src=http%3A%2F%2Fwww.hhxx.com.cn%2Fuploads%2Fallimg%2F1607%2F276-160F414091051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/>
          <p:nvPr/>
        </p:nvSpPr>
        <p:spPr>
          <a:xfrm>
            <a:off x="15875" y="649288"/>
            <a:ext cx="9121775" cy="3539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翻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开中华民族五千年的文明史，阅读灿烂的文化，追寻前人的足迹，发现上面刻了一个字：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勤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类的幸福就在于沿着已有的道路不断开拓进取，永不停止勤奋的脚步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。了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解现实生活的人都知道：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天道酬勤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，命运掌握在那些勤勤恳恳地工作的人手中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，欲拾起田中的麦穗，须滴下眉间的汗滴。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学习，更是如此，几分耕耘几分收获！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6" name="文本框 1"/>
          <p:cNvSpPr txBox="1"/>
          <p:nvPr/>
        </p:nvSpPr>
        <p:spPr>
          <a:xfrm>
            <a:off x="2286060" y="0"/>
            <a:ext cx="45960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勤奋学习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22" name="Picture 2" descr="https://timgsa.baidu.com/timg?image&amp;quality=80&amp;size=b9999_10000&amp;sec=1497513599562&amp;di=353b022ba592b8e4d39c0e27b667c307&amp;imgtype=0&amp;src=http%3A%2F%2Fpic23.nipic.com%2F20120820%2F9758352_191435741144_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962386"/>
            <a:ext cx="9144000" cy="28956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/>
          <p:nvPr/>
        </p:nvSpPr>
        <p:spPr>
          <a:xfrm>
            <a:off x="15875" y="649288"/>
            <a:ext cx="9121775" cy="52629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每天看一下老师讲课的重点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每天给自己定一些计划。</a:t>
            </a:r>
            <a:r>
              <a:rPr lang="zh-CN" altLang="en-US" sz="2800" dirty="0" smtClean="0"/>
              <a:t>根据考试进度，</a:t>
            </a:r>
            <a:r>
              <a:rPr lang="zh-CN" altLang="zh-CN" sz="2800" dirty="0" smtClean="0"/>
              <a:t>我今天看哪一科，看多少页的书。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临考试前的几周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千万不能逃课，因为老师会讲考试重点，上课的时候老师画的重点一定要反复看，反复记。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学会合理分配时间，应该将精力集中在备考中。学生活动、校外实践等应该尽量减少，学生干部更应该如此。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以寝室为团队互帮互学，找一些“神”一样的正能量队友吧，“三人行必有我师”，他就是答案！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endParaRPr lang="en-US" altLang="zh-CN" sz="2800" dirty="0" smtClean="0"/>
          </a:p>
          <a:p>
            <a:endParaRPr lang="zh-CN" altLang="zh-CN" sz="2800" dirty="0" smtClean="0"/>
          </a:p>
          <a:p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6" name="文本框 1"/>
          <p:cNvSpPr txBox="1"/>
          <p:nvPr/>
        </p:nvSpPr>
        <p:spPr>
          <a:xfrm>
            <a:off x="2286060" y="0"/>
            <a:ext cx="45960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认真备考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1746" name="Picture 2" descr="https://timgsa.baidu.com/timg?image&amp;quality=80&amp;size=b9999_10000&amp;sec=1497514389546&amp;di=2841a008ae170fef9e3566106701f665&amp;imgtype=0&amp;src=http%3A%2F%2Fefile.kaoyan.com%2Fimg%2F2015%2F11%2F10%2F165650_5641b1521838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343377"/>
            <a:ext cx="9144000" cy="2514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imgsa.baidu.com/timg?image&amp;quality=80&amp;size=b9999_10000&amp;sec=1497509623091&amp;di=71ee677cb3480852a56dc35e4b1567d8&amp;imgtype=0&amp;src=http%3A%2F%2Fmach.nedu.edu.cn%2F_mediafile%2Fjxgcxy%2F2014%2F12%2F12%2F2lrfy9x3a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419573"/>
            <a:ext cx="9144000" cy="2438427"/>
          </a:xfrm>
          <a:prstGeom prst="rect">
            <a:avLst/>
          </a:prstGeom>
          <a:noFill/>
        </p:spPr>
      </p:pic>
      <p:sp>
        <p:nvSpPr>
          <p:cNvPr id="10241" name="Text Box 5"/>
          <p:cNvSpPr txBox="1"/>
          <p:nvPr/>
        </p:nvSpPr>
        <p:spPr>
          <a:xfrm>
            <a:off x="0" y="644524"/>
            <a:ext cx="9142413" cy="36009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一、平时不努力学习，快考试了临时抱佛脚，但又怕考试过不了，故选择了作弊求稳；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二、学习成绩好的同学，考虑到自己的小利益，为了更有竞争力，故选择了作弊求胜；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三、认为考试没有什么实际意义，只是一个形式而已，所以也就选择了作弊应付；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四、看到别人都作弊，认为自己不做就吃亏了，所以也就选择了作弊跟风！</a:t>
            </a:r>
            <a:r>
              <a:rPr lang="zh-CN" altLang="en-US" sz="2400" dirty="0">
                <a:solidFill>
                  <a:srgbClr val="99FF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dirty="0">
              <a:solidFill>
                <a:srgbClr val="99FF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242" name="文本框 1"/>
          <p:cNvSpPr txBox="1"/>
          <p:nvPr/>
        </p:nvSpPr>
        <p:spPr>
          <a:xfrm>
            <a:off x="2392363" y="0"/>
            <a:ext cx="43576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作弊动机</a:t>
            </a:r>
            <a:endParaRPr lang="zh-CN" altLang="en-US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0" y="12700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纪案例（一）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文本框 99"/>
          <p:cNvSpPr txBox="1"/>
          <p:nvPr/>
        </p:nvSpPr>
        <p:spPr>
          <a:xfrm>
            <a:off x="1588" y="657225"/>
            <a:ext cx="9140825" cy="71096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案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例：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向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，女，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级会计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班学生。该同学在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当代世界经济与政治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考试中，预先在考核场所留置与考试科目相关信息。根据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第十四条第一款规定，经学生考试违纪处理委员会研究决定，给予向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同学警告处分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”分；助学金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(2000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取消；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年度“双评”中失去资格；班主任老师严厉批评她；同学觉得她不讲诚信，人际关系紧张等等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2913</Words>
  <Application>WPS 演示</Application>
  <PresentationFormat>全屏显示(4:3)</PresentationFormat>
  <Paragraphs>144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黑体</vt:lpstr>
      <vt:lpstr>华文楷体</vt:lpstr>
      <vt:lpstr>楷体_GB2312</vt:lpstr>
      <vt:lpstr>楷体_GB2312</vt:lpstr>
      <vt:lpstr>华文新魏</vt:lpstr>
      <vt:lpstr>仿宋_GB2312</vt:lpstr>
      <vt:lpstr>Calibri</vt:lpstr>
      <vt:lpstr>微软雅黑</vt:lpstr>
      <vt:lpstr>Arial Unicode MS</vt:lpstr>
      <vt:lpstr>新宋体</vt:lpstr>
      <vt:lpstr>仿宋</vt:lpstr>
      <vt:lpstr>Office 主题</vt:lpstr>
      <vt:lpstr>  考试、诚信之战！ ——认真复习备考、严肃考风考纪       学生工作处 2017年6月13日                       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认真复习备考 严肃考风考纪       学生工作处 2017年6月13日                                                        </dc:title>
  <dc:creator/>
  <cp:lastModifiedBy>Amy1426811133</cp:lastModifiedBy>
  <cp:revision>13</cp:revision>
  <dcterms:created xsi:type="dcterms:W3CDTF">2018-12-03T01:47:09Z</dcterms:created>
  <dcterms:modified xsi:type="dcterms:W3CDTF">2018-12-03T01:48:26Z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