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5"/>
  </p:notesMasterIdLst>
  <p:sldIdLst>
    <p:sldId id="307" r:id="rId3"/>
    <p:sldId id="256" r:id="rId4"/>
    <p:sldId id="259" r:id="rId5"/>
    <p:sldId id="262" r:id="rId6"/>
    <p:sldId id="265" r:id="rId7"/>
    <p:sldId id="267" r:id="rId8"/>
    <p:sldId id="339" r:id="rId9"/>
    <p:sldId id="279" r:id="rId10"/>
    <p:sldId id="340" r:id="rId11"/>
    <p:sldId id="341" r:id="rId12"/>
    <p:sldId id="342" r:id="rId13"/>
    <p:sldId id="283" r:id="rId14"/>
    <p:sldId id="299" r:id="rId16"/>
    <p:sldId id="300" r:id="rId17"/>
    <p:sldId id="343" r:id="rId18"/>
    <p:sldId id="302" r:id="rId19"/>
  </p:sldIdLst>
  <p:sldSz cx="9144000" cy="6858000" type="screen4x3"/>
  <p:notesSz cx="6858000" cy="9144000"/>
  <p:defaultTextStyle>
    <a:defPPr>
      <a:defRPr lang="zh-CN"/>
    </a:defPPr>
    <a:lvl1pPr marL="0" lvl="0" indent="0" algn="l" defTabSz="914400" eaLnBrk="1" fontAlgn="base" latinLnBrk="0" hangingPunct="1">
      <a:lnSpc>
        <a:spcPct val="100000"/>
      </a:lnSpc>
      <a:spcBef>
        <a:spcPct val="0"/>
      </a:spcBef>
      <a:spcAft>
        <a:spcPct val="0"/>
      </a:spcAft>
      <a:buFont typeface="Arial" panose="020B0604020202020204" pitchFamily="34" charset="0"/>
      <a:buNone/>
      <a:defRPr sz="9600"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eaLnBrk="1" fontAlgn="base" latinLnBrk="0" hangingPunct="1">
      <a:lnSpc>
        <a:spcPct val="100000"/>
      </a:lnSpc>
      <a:spcBef>
        <a:spcPct val="0"/>
      </a:spcBef>
      <a:spcAft>
        <a:spcPct val="0"/>
      </a:spcAft>
      <a:buFont typeface="Arial" panose="020B0604020202020204" pitchFamily="34" charset="0"/>
      <a:buNone/>
      <a:defRPr sz="9600"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Font typeface="Arial" panose="020B0604020202020204" pitchFamily="34" charset="0"/>
      <a:buNone/>
      <a:defRPr sz="9600"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Font typeface="Arial" panose="020B0604020202020204" pitchFamily="34" charset="0"/>
      <a:buNone/>
      <a:defRPr sz="9600"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Font typeface="Arial" panose="020B0604020202020204" pitchFamily="34" charset="0"/>
      <a:buNone/>
      <a:defRPr sz="9600"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Font typeface="Arial" panose="020B0604020202020204" pitchFamily="34" charset="0"/>
      <a:buNone/>
      <a:defRPr sz="9600"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Font typeface="Arial" panose="020B0604020202020204" pitchFamily="34" charset="0"/>
      <a:buNone/>
      <a:defRPr sz="9600"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Font typeface="Arial" panose="020B0604020202020204" pitchFamily="34" charset="0"/>
      <a:buNone/>
      <a:defRPr sz="9600"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Font typeface="Arial" panose="020B0604020202020204" pitchFamily="34" charset="0"/>
      <a:buNone/>
      <a:defRPr sz="9600" b="0" i="0" u="none" kern="1200" baseline="0">
        <a:solidFill>
          <a:schemeClr val="tx1"/>
        </a:solidFill>
        <a:latin typeface="Arial" panose="020B0604020202020204" pitchFamily="3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FF9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howGuides="1">
      <p:cViewPr varScale="1">
        <p:scale>
          <a:sx n="69" d="100"/>
          <a:sy n="69" d="100"/>
        </p:scale>
        <p:origin x="-138" y="-102"/>
      </p:cViewPr>
      <p:guideLst>
        <p:guide orient="horz" pos="2170"/>
        <p:guide pos="2880"/>
      </p:guideLst>
    </p:cSldViewPr>
  </p:slideViewPr>
  <p:gridSpacing cx="76199" cy="76199"/>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2" Type="http://schemas.openxmlformats.org/officeDocument/2006/relationships/tableStyles" Target="tableStyles.xml"/><Relationship Id="rId21" Type="http://schemas.openxmlformats.org/officeDocument/2006/relationships/viewProps" Target="viewProps.xml"/><Relationship Id="rId20" Type="http://schemas.openxmlformats.org/officeDocument/2006/relationships/presProps" Target="presProps.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notesMaster" Target="notesMasters/notesMaster1.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050" name="页眉占位符 1"/>
          <p:cNvSpPr>
            <a:spLocks noGrp="1"/>
          </p:cNvSpPr>
          <p:nvPr>
            <p:ph type="hdr" sz="quarter"/>
          </p:nvPr>
        </p:nvSpPr>
        <p:spPr>
          <a:xfrm>
            <a:off x="0" y="0"/>
            <a:ext cx="2971800" cy="457200"/>
          </a:xfrm>
          <a:prstGeom prst="rect">
            <a:avLst/>
          </a:prstGeom>
          <a:noFill/>
          <a:ln w="9525">
            <a:noFill/>
          </a:ln>
        </p:spPr>
        <p:txBody>
          <a:bodyPr/>
          <a:p>
            <a:pPr lvl="0" eaLnBrk="1" fontAlgn="base" hangingPunct="1"/>
            <a:endParaRPr lang="zh-CN" altLang="en-US" sz="1200" strike="noStrike" noProof="1" dirty="0"/>
          </a:p>
        </p:txBody>
      </p:sp>
      <p:sp>
        <p:nvSpPr>
          <p:cNvPr id="2051" name="日期占位符 2"/>
          <p:cNvSpPr>
            <a:spLocks noGrp="1"/>
          </p:cNvSpPr>
          <p:nvPr>
            <p:ph type="dt" idx="1"/>
          </p:nvPr>
        </p:nvSpPr>
        <p:spPr>
          <a:xfrm>
            <a:off x="3884613" y="0"/>
            <a:ext cx="2971800" cy="457200"/>
          </a:xfrm>
          <a:prstGeom prst="rect">
            <a:avLst/>
          </a:prstGeom>
          <a:noFill/>
          <a:ln w="9525">
            <a:noFill/>
          </a:ln>
        </p:spPr>
        <p:txBody>
          <a:bodyPr/>
          <a:p>
            <a:pPr lvl="0" algn="r" eaLnBrk="1" fontAlgn="base" hangingPunct="1"/>
            <a:endParaRPr lang="zh-CN" altLang="en-US" sz="1200" strike="noStrike" noProof="1" dirty="0"/>
          </a:p>
        </p:txBody>
      </p:sp>
      <p:sp>
        <p:nvSpPr>
          <p:cNvPr id="2052" name="幻灯片图像占位符 3"/>
          <p:cNvSpPr>
            <a:spLocks noGrp="1"/>
          </p:cNvSpPr>
          <p:nvPr>
            <p:ph type="sldImg"/>
          </p:nvPr>
        </p:nvSpPr>
        <p:spPr>
          <a:xfrm>
            <a:off x="1143000" y="685800"/>
            <a:ext cx="4572000" cy="3429000"/>
          </a:xfrm>
          <a:prstGeom prst="rect">
            <a:avLst/>
          </a:prstGeom>
          <a:noFill/>
          <a:ln w="9525">
            <a:noFill/>
          </a:ln>
        </p:spPr>
      </p:sp>
      <p:sp>
        <p:nvSpPr>
          <p:cNvPr id="2053" name="备注占位符 4"/>
          <p:cNvSpPr>
            <a:spLocks noGrp="1"/>
          </p:cNvSpPr>
          <p:nvPr>
            <p:ph type="body" sz="quarter"/>
          </p:nvPr>
        </p:nvSpPr>
        <p:spPr>
          <a:xfrm>
            <a:off x="685800" y="4343400"/>
            <a:ext cx="5486400" cy="4114800"/>
          </a:xfrm>
          <a:prstGeom prst="rect">
            <a:avLst/>
          </a:prstGeom>
          <a:noFill/>
          <a:ln w="9525">
            <a:noFill/>
          </a:ln>
        </p:spPr>
        <p:txBody>
          <a:bodyPr anchor="ctr"/>
          <a:p>
            <a:pPr lvl="0" indent="0"/>
            <a:r>
              <a:rPr lang="zh-CN" altLang="en-US" dirty="0"/>
              <a:t>单击此处编辑母版文本样式</a:t>
            </a:r>
            <a:endParaRPr lang="zh-CN" altLang="en-US" dirty="0"/>
          </a:p>
          <a:p>
            <a:pPr lvl="1" indent="0"/>
            <a:r>
              <a:rPr lang="zh-CN" altLang="en-US" dirty="0"/>
              <a:t>第二级</a:t>
            </a:r>
            <a:endParaRPr lang="zh-CN" altLang="en-US" dirty="0"/>
          </a:p>
          <a:p>
            <a:pPr lvl="2" indent="0"/>
            <a:r>
              <a:rPr lang="zh-CN" altLang="en-US" dirty="0"/>
              <a:t>第三级</a:t>
            </a:r>
            <a:endParaRPr lang="zh-CN" altLang="en-US" dirty="0"/>
          </a:p>
          <a:p>
            <a:pPr lvl="3" indent="0"/>
            <a:r>
              <a:rPr lang="zh-CN" altLang="en-US" dirty="0"/>
              <a:t>第四级</a:t>
            </a:r>
            <a:endParaRPr lang="zh-CN" altLang="en-US" dirty="0"/>
          </a:p>
          <a:p>
            <a:pPr lvl="4" indent="0"/>
            <a:r>
              <a:rPr lang="zh-CN" altLang="en-US" dirty="0"/>
              <a:t>第五级</a:t>
            </a:r>
            <a:endParaRPr lang="zh-CN" altLang="en-US" dirty="0"/>
          </a:p>
        </p:txBody>
      </p:sp>
      <p:sp>
        <p:nvSpPr>
          <p:cNvPr id="2054" name="页脚占位符 5"/>
          <p:cNvSpPr>
            <a:spLocks noGrp="1"/>
          </p:cNvSpPr>
          <p:nvPr>
            <p:ph type="ftr" sz="quarter" idx="4"/>
          </p:nvPr>
        </p:nvSpPr>
        <p:spPr>
          <a:xfrm>
            <a:off x="0" y="8685213"/>
            <a:ext cx="2971800" cy="457200"/>
          </a:xfrm>
          <a:prstGeom prst="rect">
            <a:avLst/>
          </a:prstGeom>
          <a:noFill/>
          <a:ln w="9525">
            <a:noFill/>
          </a:ln>
        </p:spPr>
        <p:txBody>
          <a:bodyPr anchor="b"/>
          <a:p>
            <a:pPr lvl="0" eaLnBrk="1" fontAlgn="base" hangingPunct="1"/>
            <a:endParaRPr lang="zh-CN" altLang="en-US" sz="1200" strike="noStrike" noProof="1" dirty="0"/>
          </a:p>
        </p:txBody>
      </p:sp>
      <p:sp>
        <p:nvSpPr>
          <p:cNvPr id="2055" name="灯片编号占位符 6"/>
          <p:cNvSpPr>
            <a:spLocks noGrp="1"/>
          </p:cNvSpPr>
          <p:nvPr>
            <p:ph type="sldNum" sz="quarter" idx="5"/>
          </p:nvPr>
        </p:nvSpPr>
        <p:spPr>
          <a:xfrm>
            <a:off x="3884613" y="8685213"/>
            <a:ext cx="2971800" cy="457200"/>
          </a:xfrm>
          <a:prstGeom prst="rect">
            <a:avLst/>
          </a:prstGeom>
          <a:noFill/>
          <a:ln w="9525">
            <a:noFill/>
          </a:ln>
        </p:spPr>
        <p:txBody>
          <a:bodyPr anchor="b"/>
          <a:p>
            <a:pPr lvl="0" algn="r" eaLnBrk="1" fontAlgn="base" hangingPunct="1"/>
            <a:fld id="{9A0DB2DC-4C9A-4742-B13C-FB6460FD3503}" type="slidenum">
              <a:rPr lang="zh-CN" altLang="en-US" sz="1200" strike="noStrike" noProof="1" dirty="0">
                <a:latin typeface="Arial" panose="020B0604020202020204" pitchFamily="34" charset="0"/>
                <a:ea typeface="宋体" panose="02010600030101010101" pitchFamily="2" charset="-122"/>
                <a:cs typeface="+mn-ea"/>
              </a:rPr>
            </a:fld>
            <a:endParaRPr lang="zh-CN" altLang="en-US" sz="1200" strike="noStrike" noProof="1" dirty="0"/>
          </a:p>
        </p:txBody>
      </p:sp>
    </p:spTree>
  </p:cSld>
  <p:clrMap bg1="lt1" tx1="dk1" bg2="lt2" tx2="dk2" accent1="accent1" accent2="accent2" accent3="accent3" accent4="accent4" accent5="accent5" accent6="accent6" hlink="hlink" folHlink="folHlink"/>
  <p:hf sldNum="0" hdr="0" ftr="0" dt="0"/>
  <p:notesStyle>
    <a:lvl1pPr marL="0" lvl="0" indent="0" algn="l" defTabSz="914400" eaLnBrk="0" fontAlgn="base" latinLnBrk="0" hangingPunct="0">
      <a:lnSpc>
        <a:spcPct val="100000"/>
      </a:lnSpc>
      <a:spcBef>
        <a:spcPct val="30000"/>
      </a:spcBef>
      <a:spcAft>
        <a:spcPct val="0"/>
      </a:spcAft>
      <a:buNone/>
      <a:defRPr sz="1200" b="0" i="0" u="none" kern="1200" baseline="0">
        <a:solidFill>
          <a:schemeClr val="tx1"/>
        </a:solidFill>
        <a:latin typeface="Calibri" panose="020F0502020204030204" pitchFamily="2" charset="0"/>
        <a:ea typeface="宋体" panose="02010600030101010101" pitchFamily="2" charset="-122"/>
      </a:defRPr>
    </a:lvl1pPr>
    <a:lvl2pPr marL="457200" lvl="1" indent="0" algn="l" defTabSz="914400" eaLnBrk="0" fontAlgn="base" latinLnBrk="0" hangingPunct="0">
      <a:lnSpc>
        <a:spcPct val="100000"/>
      </a:lnSpc>
      <a:spcBef>
        <a:spcPct val="30000"/>
      </a:spcBef>
      <a:spcAft>
        <a:spcPct val="0"/>
      </a:spcAft>
      <a:buNone/>
      <a:defRPr sz="1200" b="0" i="0" u="none" kern="1200" baseline="0">
        <a:solidFill>
          <a:schemeClr val="tx1"/>
        </a:solidFill>
        <a:latin typeface="Calibri" panose="020F0502020204030204" pitchFamily="2" charset="0"/>
        <a:ea typeface="宋体" panose="02010600030101010101" pitchFamily="2" charset="-122"/>
      </a:defRPr>
    </a:lvl2pPr>
    <a:lvl3pPr marL="914400" lvl="2" indent="0" algn="l" defTabSz="914400" eaLnBrk="0" fontAlgn="base" latinLnBrk="0" hangingPunct="0">
      <a:lnSpc>
        <a:spcPct val="100000"/>
      </a:lnSpc>
      <a:spcBef>
        <a:spcPct val="30000"/>
      </a:spcBef>
      <a:spcAft>
        <a:spcPct val="0"/>
      </a:spcAft>
      <a:buNone/>
      <a:defRPr sz="1200" b="0" i="0" u="none" kern="1200" baseline="0">
        <a:solidFill>
          <a:schemeClr val="tx1"/>
        </a:solidFill>
        <a:latin typeface="Calibri" panose="020F0502020204030204" pitchFamily="2" charset="0"/>
        <a:ea typeface="宋体" panose="02010600030101010101" pitchFamily="2" charset="-122"/>
      </a:defRPr>
    </a:lvl3pPr>
    <a:lvl4pPr marL="1371600" lvl="3" indent="0" algn="l" defTabSz="914400" eaLnBrk="0" fontAlgn="base" latinLnBrk="0" hangingPunct="0">
      <a:lnSpc>
        <a:spcPct val="100000"/>
      </a:lnSpc>
      <a:spcBef>
        <a:spcPct val="30000"/>
      </a:spcBef>
      <a:spcAft>
        <a:spcPct val="0"/>
      </a:spcAft>
      <a:buNone/>
      <a:defRPr sz="1200" b="0" i="0" u="none" kern="1200" baseline="0">
        <a:solidFill>
          <a:schemeClr val="tx1"/>
        </a:solidFill>
        <a:latin typeface="Calibri" panose="020F0502020204030204" pitchFamily="2" charset="0"/>
        <a:ea typeface="宋体" panose="02010600030101010101" pitchFamily="2" charset="-122"/>
      </a:defRPr>
    </a:lvl4pPr>
    <a:lvl5pPr marL="1828800" lvl="4" indent="0" algn="l" defTabSz="914400" eaLnBrk="0" fontAlgn="base" latinLnBrk="0" hangingPunct="0">
      <a:lnSpc>
        <a:spcPct val="100000"/>
      </a:lnSpc>
      <a:spcBef>
        <a:spcPct val="30000"/>
      </a:spcBef>
      <a:spcAft>
        <a:spcPct val="0"/>
      </a:spcAft>
      <a:buNone/>
      <a:defRPr sz="1200" b="0" i="0" u="none" kern="1200" baseline="0">
        <a:solidFill>
          <a:schemeClr val="tx1"/>
        </a:solidFill>
        <a:latin typeface="Calibri" panose="020F0502020204030204" pitchFamily="2" charset="0"/>
        <a:ea typeface="宋体" panose="02010600030101010101" pitchFamily="2" charset="-122"/>
      </a:defRPr>
    </a:lvl5pPr>
    <a:lvl6pPr marL="2286000" lvl="5" indent="0" algn="l" defTabSz="914400" eaLnBrk="0" fontAlgn="base" latinLnBrk="0" hangingPunct="0">
      <a:lnSpc>
        <a:spcPct val="100000"/>
      </a:lnSpc>
      <a:spcBef>
        <a:spcPct val="30000"/>
      </a:spcBef>
      <a:spcAft>
        <a:spcPct val="0"/>
      </a:spcAft>
      <a:buNone/>
      <a:defRPr sz="1200" b="0" i="0" u="none" kern="1200" baseline="0">
        <a:solidFill>
          <a:schemeClr val="tx1"/>
        </a:solidFill>
        <a:latin typeface="Calibri" panose="020F0502020204030204" pitchFamily="2" charset="0"/>
        <a:ea typeface="宋体" panose="02010600030101010101" pitchFamily="2" charset="-122"/>
      </a:defRPr>
    </a:lvl6pPr>
    <a:lvl7pPr marL="2743200" lvl="6" indent="0" algn="l" defTabSz="914400" eaLnBrk="0" fontAlgn="base" latinLnBrk="0" hangingPunct="0">
      <a:lnSpc>
        <a:spcPct val="100000"/>
      </a:lnSpc>
      <a:spcBef>
        <a:spcPct val="30000"/>
      </a:spcBef>
      <a:spcAft>
        <a:spcPct val="0"/>
      </a:spcAft>
      <a:buNone/>
      <a:defRPr sz="1200" b="0" i="0" u="none" kern="1200" baseline="0">
        <a:solidFill>
          <a:schemeClr val="tx1"/>
        </a:solidFill>
        <a:latin typeface="Calibri" panose="020F0502020204030204" pitchFamily="2" charset="0"/>
        <a:ea typeface="宋体" panose="02010600030101010101" pitchFamily="2" charset="-122"/>
      </a:defRPr>
    </a:lvl7pPr>
    <a:lvl8pPr marL="3200400" lvl="7" indent="0" algn="l" defTabSz="914400" eaLnBrk="0" fontAlgn="base" latinLnBrk="0" hangingPunct="0">
      <a:lnSpc>
        <a:spcPct val="100000"/>
      </a:lnSpc>
      <a:spcBef>
        <a:spcPct val="30000"/>
      </a:spcBef>
      <a:spcAft>
        <a:spcPct val="0"/>
      </a:spcAft>
      <a:buNone/>
      <a:defRPr sz="1200" b="0" i="0" u="none" kern="1200" baseline="0">
        <a:solidFill>
          <a:schemeClr val="tx1"/>
        </a:solidFill>
        <a:latin typeface="Calibri" panose="020F0502020204030204" pitchFamily="2" charset="0"/>
        <a:ea typeface="宋体" panose="02010600030101010101" pitchFamily="2" charset="-122"/>
      </a:defRPr>
    </a:lvl8pPr>
    <a:lvl9pPr marL="3657600" lvl="8" indent="0" algn="l" defTabSz="914400" eaLnBrk="0" fontAlgn="base" latinLnBrk="0" hangingPunct="0">
      <a:lnSpc>
        <a:spcPct val="100000"/>
      </a:lnSpc>
      <a:spcBef>
        <a:spcPct val="30000"/>
      </a:spcBef>
      <a:spcAft>
        <a:spcPct val="0"/>
      </a:spcAft>
      <a:buNone/>
      <a:defRPr sz="1200" b="0" i="0" u="none" kern="1200" baseline="0">
        <a:solidFill>
          <a:schemeClr val="tx1"/>
        </a:solidFill>
        <a:latin typeface="Calibri" panose="020F0502020204030204" pitchFamily="2" charset="0"/>
        <a:ea typeface="宋体" panose="02010600030101010101" pitchFamily="2" charset="-122"/>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幻灯片图像占位符 1"/>
          <p:cNvSpPr>
            <a:spLocks noGrp="1"/>
          </p:cNvSpPr>
          <p:nvPr>
            <p:ph type="sldImg"/>
          </p:nvPr>
        </p:nvSpPr>
        <p:spPr/>
      </p:sp>
      <p:sp>
        <p:nvSpPr>
          <p:cNvPr id="15362" name="文本占位符 2"/>
          <p:cNvSpPr>
            <a:spLocks noGrp="1"/>
          </p:cNvSpPr>
          <p:nvPr>
            <p:ph type="body"/>
          </p:nvPr>
        </p:nvSpPr>
        <p:spPr/>
        <p:txBody>
          <a:bodyPr anchor="ctr"/>
          <a:p>
            <a:pPr lvl="0" indent="0"/>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pPr fontAlgn="base"/>
            <a:r>
              <a:rPr lang="zh-CN" altLang="en-US" strike="noStrike" noProof="1" smtClean="0"/>
              <a:t>单击此处编辑母版标题样式</a:t>
            </a:r>
            <a:endParaRPr lang="zh-CN" altLang="en-US" strike="noStrike" noProof="1"/>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fontAlgn="base"/>
            <a:r>
              <a:rPr lang="zh-CN" altLang="en-US" strike="noStrike" noProof="1" smtClean="0"/>
              <a:t>单击此处编辑母版副标题样式</a:t>
            </a:r>
            <a:endParaRPr lang="zh-CN" altLang="en-US" strike="noStrike" noProof="1"/>
          </a:p>
        </p:txBody>
      </p:sp>
      <p:sp>
        <p:nvSpPr>
          <p:cNvPr id="4" name="日期占位符 3"/>
          <p:cNvSpPr>
            <a:spLocks noGrp="1"/>
          </p:cNvSpPr>
          <p:nvPr>
            <p:ph type="dt" sz="half" idx="10"/>
          </p:nvPr>
        </p:nvSpPr>
        <p:spPr/>
        <p:txBody>
          <a:bodyPr/>
          <a:p>
            <a:pPr lvl="0" eaLnBrk="1" fontAlgn="base" hangingPunct="1"/>
            <a:endParaRPr lang="en-US" altLang="x-none" strike="noStrike" noProof="1" dirty="0"/>
          </a:p>
        </p:txBody>
      </p:sp>
      <p:sp>
        <p:nvSpPr>
          <p:cNvPr id="5" name="页脚占位符 4"/>
          <p:cNvSpPr>
            <a:spLocks noGrp="1"/>
          </p:cNvSpPr>
          <p:nvPr>
            <p:ph type="ftr" sz="quarter" idx="11"/>
          </p:nvPr>
        </p:nvSpPr>
        <p:spPr/>
        <p:txBody>
          <a:bodyPr/>
          <a:p>
            <a:pPr lvl="0" eaLnBrk="1" fontAlgn="base" hangingPunct="1"/>
            <a:endParaRPr lang="en-US" altLang="x-none" strike="noStrike" noProof="1" dirty="0"/>
          </a:p>
        </p:txBody>
      </p:sp>
      <p:sp>
        <p:nvSpPr>
          <p:cNvPr id="6" name="灯片编号占位符 5"/>
          <p:cNvSpPr>
            <a:spLocks noGrp="1"/>
          </p:cNvSpPr>
          <p:nvPr>
            <p:ph type="sldNum" sz="quarter" idx="12"/>
          </p:nvPr>
        </p:nvSpPr>
        <p:spPr/>
        <p:txBody>
          <a:bodyPr/>
          <a:p>
            <a:pPr lvl="0" eaLnBrk="1" fontAlgn="base" hangingPunct="1"/>
            <a:fld id="{9A0DB2DC-4C9A-4742-B13C-FB6460FD3503}" type="slidenum">
              <a:rPr lang="en-US" altLang="x-none" strike="noStrike" noProof="1" dirty="0">
                <a:latin typeface="Arial" panose="020B0604020202020204" pitchFamily="34" charset="0"/>
                <a:ea typeface="宋体" panose="02010600030101010101" pitchFamily="2" charset="-122"/>
                <a:cs typeface="+mn-ea"/>
              </a:rPr>
            </a:fld>
            <a:endParaRPr lang="en-US" altLang="x-none" strike="noStrike" noProof="1" dirty="0"/>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eaLnBrk="1" fontAlgn="base" hangingPunct="1"/>
            <a:endParaRPr lang="en-US" altLang="x-none" strike="noStrike" noProof="1" dirty="0"/>
          </a:p>
        </p:txBody>
      </p:sp>
      <p:sp>
        <p:nvSpPr>
          <p:cNvPr id="5" name="页脚占位符 4"/>
          <p:cNvSpPr>
            <a:spLocks noGrp="1"/>
          </p:cNvSpPr>
          <p:nvPr>
            <p:ph type="ftr" sz="quarter" idx="11"/>
          </p:nvPr>
        </p:nvSpPr>
        <p:spPr/>
        <p:txBody>
          <a:bodyPr/>
          <a:p>
            <a:pPr lvl="0" eaLnBrk="1" fontAlgn="base" hangingPunct="1"/>
            <a:endParaRPr lang="en-US" altLang="x-none" strike="noStrike" noProof="1" dirty="0"/>
          </a:p>
        </p:txBody>
      </p:sp>
      <p:sp>
        <p:nvSpPr>
          <p:cNvPr id="6" name="灯片编号占位符 5"/>
          <p:cNvSpPr>
            <a:spLocks noGrp="1"/>
          </p:cNvSpPr>
          <p:nvPr>
            <p:ph type="sldNum" sz="quarter" idx="12"/>
          </p:nvPr>
        </p:nvSpPr>
        <p:spPr/>
        <p:txBody>
          <a:bodyPr/>
          <a:p>
            <a:pPr lvl="0" eaLnBrk="1" fontAlgn="base" hangingPunct="1"/>
            <a:fld id="{9A0DB2DC-4C9A-4742-B13C-FB6460FD3503}" type="slidenum">
              <a:rPr lang="en-US" altLang="x-none" strike="noStrike" noProof="1" dirty="0">
                <a:latin typeface="Arial" panose="020B0604020202020204" pitchFamily="34" charset="0"/>
                <a:ea typeface="宋体" panose="02010600030101010101" pitchFamily="2" charset="-122"/>
                <a:cs typeface="+mn-ea"/>
              </a:rPr>
            </a:fld>
            <a:endParaRPr lang="en-US" altLang="x-none" strike="noStrike" noProof="1" dirty="0"/>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457200" y="274638"/>
            <a:ext cx="6052930" cy="5851525"/>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eaLnBrk="1" fontAlgn="base" hangingPunct="1"/>
            <a:endParaRPr lang="en-US" altLang="x-none" strike="noStrike" noProof="1" dirty="0"/>
          </a:p>
        </p:txBody>
      </p:sp>
      <p:sp>
        <p:nvSpPr>
          <p:cNvPr id="5" name="页脚占位符 4"/>
          <p:cNvSpPr>
            <a:spLocks noGrp="1"/>
          </p:cNvSpPr>
          <p:nvPr>
            <p:ph type="ftr" sz="quarter" idx="11"/>
          </p:nvPr>
        </p:nvSpPr>
        <p:spPr/>
        <p:txBody>
          <a:bodyPr/>
          <a:p>
            <a:pPr lvl="0" eaLnBrk="1" fontAlgn="base" hangingPunct="1"/>
            <a:endParaRPr lang="en-US" altLang="x-none" strike="noStrike" noProof="1" dirty="0"/>
          </a:p>
        </p:txBody>
      </p:sp>
      <p:sp>
        <p:nvSpPr>
          <p:cNvPr id="6" name="灯片编号占位符 5"/>
          <p:cNvSpPr>
            <a:spLocks noGrp="1"/>
          </p:cNvSpPr>
          <p:nvPr>
            <p:ph type="sldNum" sz="quarter" idx="12"/>
          </p:nvPr>
        </p:nvSpPr>
        <p:spPr/>
        <p:txBody>
          <a:bodyPr/>
          <a:p>
            <a:pPr lvl="0" eaLnBrk="1" fontAlgn="base" hangingPunct="1"/>
            <a:fld id="{9A0DB2DC-4C9A-4742-B13C-FB6460FD3503}" type="slidenum">
              <a:rPr lang="en-US" altLang="x-none" strike="noStrike" noProof="1" dirty="0">
                <a:latin typeface="Arial" panose="020B0604020202020204" pitchFamily="34" charset="0"/>
                <a:ea typeface="宋体" panose="02010600030101010101" pitchFamily="2" charset="-122"/>
                <a:cs typeface="+mn-ea"/>
              </a:rPr>
            </a:fld>
            <a:endParaRPr lang="en-US" altLang="x-none" strike="noStrike" noProof="1" dirty="0"/>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eaLnBrk="1" fontAlgn="base" hangingPunct="1"/>
            <a:endParaRPr lang="en-US" altLang="x-none" strike="noStrike" noProof="1" dirty="0"/>
          </a:p>
        </p:txBody>
      </p:sp>
      <p:sp>
        <p:nvSpPr>
          <p:cNvPr id="5" name="页脚占位符 4"/>
          <p:cNvSpPr>
            <a:spLocks noGrp="1"/>
          </p:cNvSpPr>
          <p:nvPr>
            <p:ph type="ftr" sz="quarter" idx="11"/>
          </p:nvPr>
        </p:nvSpPr>
        <p:spPr/>
        <p:txBody>
          <a:bodyPr/>
          <a:p>
            <a:pPr lvl="0" eaLnBrk="1" fontAlgn="base" hangingPunct="1"/>
            <a:endParaRPr lang="en-US" altLang="x-none" strike="noStrike" noProof="1" dirty="0"/>
          </a:p>
        </p:txBody>
      </p:sp>
      <p:sp>
        <p:nvSpPr>
          <p:cNvPr id="6" name="灯片编号占位符 5"/>
          <p:cNvSpPr>
            <a:spLocks noGrp="1"/>
          </p:cNvSpPr>
          <p:nvPr>
            <p:ph type="sldNum" sz="quarter" idx="12"/>
          </p:nvPr>
        </p:nvSpPr>
        <p:spPr/>
        <p:txBody>
          <a:bodyPr/>
          <a:p>
            <a:pPr lvl="0" eaLnBrk="1" fontAlgn="base" hangingPunct="1"/>
            <a:fld id="{9A0DB2DC-4C9A-4742-B13C-FB6460FD3503}" type="slidenum">
              <a:rPr lang="en-US" altLang="x-none" strike="noStrike" noProof="1" dirty="0">
                <a:latin typeface="Arial" panose="020B0604020202020204" pitchFamily="34" charset="0"/>
                <a:ea typeface="宋体" panose="02010600030101010101" pitchFamily="2" charset="-122"/>
                <a:cs typeface="+mn-ea"/>
              </a:rPr>
            </a:fld>
            <a:endParaRPr lang="en-US" altLang="x-none" strike="noStrike" noProof="1" dirty="0"/>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sz="half" idx="10"/>
          </p:nvPr>
        </p:nvSpPr>
        <p:spPr/>
        <p:txBody>
          <a:bodyPr/>
          <a:p>
            <a:pPr lvl="0" eaLnBrk="1" fontAlgn="base" hangingPunct="1"/>
            <a:endParaRPr lang="en-US" altLang="x-none" strike="noStrike" noProof="1" dirty="0"/>
          </a:p>
        </p:txBody>
      </p:sp>
      <p:sp>
        <p:nvSpPr>
          <p:cNvPr id="5" name="页脚占位符 4"/>
          <p:cNvSpPr>
            <a:spLocks noGrp="1"/>
          </p:cNvSpPr>
          <p:nvPr>
            <p:ph type="ftr" sz="quarter" idx="11"/>
          </p:nvPr>
        </p:nvSpPr>
        <p:spPr/>
        <p:txBody>
          <a:bodyPr/>
          <a:p>
            <a:pPr lvl="0" eaLnBrk="1" fontAlgn="base" hangingPunct="1"/>
            <a:endParaRPr lang="en-US" altLang="x-none" strike="noStrike" noProof="1" dirty="0"/>
          </a:p>
        </p:txBody>
      </p:sp>
      <p:sp>
        <p:nvSpPr>
          <p:cNvPr id="6" name="灯片编号占位符 5"/>
          <p:cNvSpPr>
            <a:spLocks noGrp="1"/>
          </p:cNvSpPr>
          <p:nvPr>
            <p:ph type="sldNum" sz="quarter" idx="12"/>
          </p:nvPr>
        </p:nvSpPr>
        <p:spPr/>
        <p:txBody>
          <a:bodyPr/>
          <a:p>
            <a:pPr lvl="0" eaLnBrk="1" fontAlgn="base" hangingPunct="1"/>
            <a:fld id="{9A0DB2DC-4C9A-4742-B13C-FB6460FD3503}" type="slidenum">
              <a:rPr lang="en-US" altLang="x-none" strike="noStrike" noProof="1" dirty="0">
                <a:latin typeface="Arial" panose="020B0604020202020204" pitchFamily="34" charset="0"/>
                <a:ea typeface="宋体" panose="02010600030101010101" pitchFamily="2" charset="-122"/>
                <a:cs typeface="+mn-ea"/>
              </a:rPr>
            </a:fld>
            <a:endParaRPr lang="en-US" altLang="x-none" strike="noStrike" noProof="1" dirty="0"/>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457200" y="1600200"/>
            <a:ext cx="4032504" cy="4525963"/>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4654296" y="1600200"/>
            <a:ext cx="4032504" cy="4525963"/>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日期占位符 4"/>
          <p:cNvSpPr>
            <a:spLocks noGrp="1"/>
          </p:cNvSpPr>
          <p:nvPr>
            <p:ph type="dt" sz="half" idx="10"/>
          </p:nvPr>
        </p:nvSpPr>
        <p:spPr/>
        <p:txBody>
          <a:bodyPr/>
          <a:p>
            <a:pPr lvl="0" eaLnBrk="1" fontAlgn="base" hangingPunct="1"/>
            <a:endParaRPr lang="en-US" altLang="x-none" strike="noStrike" noProof="1" dirty="0"/>
          </a:p>
        </p:txBody>
      </p:sp>
      <p:sp>
        <p:nvSpPr>
          <p:cNvPr id="6" name="页脚占位符 5"/>
          <p:cNvSpPr>
            <a:spLocks noGrp="1"/>
          </p:cNvSpPr>
          <p:nvPr>
            <p:ph type="ftr" sz="quarter" idx="11"/>
          </p:nvPr>
        </p:nvSpPr>
        <p:spPr/>
        <p:txBody>
          <a:bodyPr/>
          <a:p>
            <a:pPr lvl="0" eaLnBrk="1" fontAlgn="base" hangingPunct="1"/>
            <a:endParaRPr lang="en-US" altLang="x-none" strike="noStrike" noProof="1" dirty="0"/>
          </a:p>
        </p:txBody>
      </p:sp>
      <p:sp>
        <p:nvSpPr>
          <p:cNvPr id="7" name="灯片编号占位符 6"/>
          <p:cNvSpPr>
            <a:spLocks noGrp="1"/>
          </p:cNvSpPr>
          <p:nvPr>
            <p:ph type="sldNum" sz="quarter" idx="12"/>
          </p:nvPr>
        </p:nvSpPr>
        <p:spPr/>
        <p:txBody>
          <a:bodyPr/>
          <a:p>
            <a:pPr lvl="0" eaLnBrk="1" fontAlgn="base" hangingPunct="1"/>
            <a:fld id="{9A0DB2DC-4C9A-4742-B13C-FB6460FD3503}" type="slidenum">
              <a:rPr lang="en-US" altLang="x-none" strike="noStrike" noProof="1" dirty="0">
                <a:latin typeface="Arial" panose="020B0604020202020204" pitchFamily="34" charset="0"/>
                <a:ea typeface="宋体" panose="02010600030101010101" pitchFamily="2" charset="-122"/>
                <a:cs typeface="+mn-ea"/>
              </a:rPr>
            </a:fld>
            <a:endParaRPr lang="en-US" altLang="x-none" strike="noStrike" noProof="1" dirty="0"/>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4" name="内容占位符 3"/>
          <p:cNvSpPr>
            <a:spLocks noGrp="1"/>
          </p:cNvSpPr>
          <p:nvPr>
            <p:ph sz="half" idx="2"/>
          </p:nvPr>
        </p:nvSpPr>
        <p:spPr>
          <a:xfrm>
            <a:off x="890081" y="2665379"/>
            <a:ext cx="3655181" cy="352428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6" name="内容占位符 5"/>
          <p:cNvSpPr>
            <a:spLocks noGrp="1"/>
          </p:cNvSpPr>
          <p:nvPr>
            <p:ph sz="quarter" idx="4"/>
          </p:nvPr>
        </p:nvSpPr>
        <p:spPr>
          <a:xfrm>
            <a:off x="4692704" y="2665379"/>
            <a:ext cx="3673182" cy="352428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7" name="日期占位符 6"/>
          <p:cNvSpPr>
            <a:spLocks noGrp="1"/>
          </p:cNvSpPr>
          <p:nvPr>
            <p:ph type="dt" sz="half" idx="10"/>
          </p:nvPr>
        </p:nvSpPr>
        <p:spPr/>
        <p:txBody>
          <a:bodyPr/>
          <a:p>
            <a:pPr lvl="0" eaLnBrk="1" fontAlgn="base" hangingPunct="1"/>
            <a:endParaRPr lang="en-US" altLang="x-none" strike="noStrike" noProof="1" dirty="0"/>
          </a:p>
        </p:txBody>
      </p:sp>
      <p:sp>
        <p:nvSpPr>
          <p:cNvPr id="8" name="页脚占位符 7"/>
          <p:cNvSpPr>
            <a:spLocks noGrp="1"/>
          </p:cNvSpPr>
          <p:nvPr>
            <p:ph type="ftr" sz="quarter" idx="11"/>
          </p:nvPr>
        </p:nvSpPr>
        <p:spPr/>
        <p:txBody>
          <a:bodyPr/>
          <a:p>
            <a:pPr lvl="0" eaLnBrk="1" fontAlgn="base" hangingPunct="1"/>
            <a:endParaRPr lang="en-US" altLang="x-none" strike="noStrike" noProof="1" dirty="0"/>
          </a:p>
        </p:txBody>
      </p:sp>
      <p:sp>
        <p:nvSpPr>
          <p:cNvPr id="9" name="灯片编号占位符 8"/>
          <p:cNvSpPr>
            <a:spLocks noGrp="1"/>
          </p:cNvSpPr>
          <p:nvPr>
            <p:ph type="sldNum" sz="quarter" idx="12"/>
          </p:nvPr>
        </p:nvSpPr>
        <p:spPr/>
        <p:txBody>
          <a:bodyPr/>
          <a:p>
            <a:pPr lvl="0" eaLnBrk="1" fontAlgn="base" hangingPunct="1"/>
            <a:fld id="{9A0DB2DC-4C9A-4742-B13C-FB6460FD3503}" type="slidenum">
              <a:rPr lang="en-US" altLang="x-none" strike="noStrike" noProof="1" dirty="0">
                <a:latin typeface="Arial" panose="020B0604020202020204" pitchFamily="34" charset="0"/>
                <a:ea typeface="宋体" panose="02010600030101010101" pitchFamily="2" charset="-122"/>
                <a:cs typeface="+mn-ea"/>
              </a:rPr>
            </a:fld>
            <a:endParaRPr lang="en-US" altLang="x-none" strike="noStrike" noProof="1" dirty="0"/>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p>
            <a:pPr lvl="0" eaLnBrk="1" fontAlgn="base" hangingPunct="1"/>
            <a:endParaRPr lang="en-US" altLang="x-none" strike="noStrike" noProof="1" dirty="0"/>
          </a:p>
        </p:txBody>
      </p:sp>
      <p:sp>
        <p:nvSpPr>
          <p:cNvPr id="4" name="页脚占位符 3"/>
          <p:cNvSpPr>
            <a:spLocks noGrp="1"/>
          </p:cNvSpPr>
          <p:nvPr>
            <p:ph type="ftr" sz="quarter" idx="11"/>
          </p:nvPr>
        </p:nvSpPr>
        <p:spPr/>
        <p:txBody>
          <a:bodyPr/>
          <a:p>
            <a:pPr lvl="0" eaLnBrk="1" fontAlgn="base" hangingPunct="1"/>
            <a:endParaRPr lang="en-US" altLang="x-none" strike="noStrike" noProof="1" dirty="0"/>
          </a:p>
        </p:txBody>
      </p:sp>
      <p:sp>
        <p:nvSpPr>
          <p:cNvPr id="5" name="灯片编号占位符 4"/>
          <p:cNvSpPr>
            <a:spLocks noGrp="1"/>
          </p:cNvSpPr>
          <p:nvPr>
            <p:ph type="sldNum" sz="quarter" idx="12"/>
          </p:nvPr>
        </p:nvSpPr>
        <p:spPr/>
        <p:txBody>
          <a:bodyPr/>
          <a:p>
            <a:pPr lvl="0" eaLnBrk="1" fontAlgn="base" hangingPunct="1"/>
            <a:fld id="{9A0DB2DC-4C9A-4742-B13C-FB6460FD3503}" type="slidenum">
              <a:rPr lang="en-US" altLang="x-none" strike="noStrike" noProof="1" dirty="0">
                <a:latin typeface="Arial" panose="020B0604020202020204" pitchFamily="34" charset="0"/>
                <a:ea typeface="宋体" panose="02010600030101010101" pitchFamily="2" charset="-122"/>
                <a:cs typeface="+mn-ea"/>
              </a:rPr>
            </a:fld>
            <a:endParaRPr lang="en-US" altLang="x-none" strike="noStrike" noProof="1" dirty="0"/>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lvl="0" eaLnBrk="1" fontAlgn="base" hangingPunct="1"/>
            <a:endParaRPr lang="en-US" altLang="x-none" strike="noStrike" noProof="1" dirty="0"/>
          </a:p>
        </p:txBody>
      </p:sp>
      <p:sp>
        <p:nvSpPr>
          <p:cNvPr id="3" name="页脚占位符 2"/>
          <p:cNvSpPr>
            <a:spLocks noGrp="1"/>
          </p:cNvSpPr>
          <p:nvPr>
            <p:ph type="ftr" sz="quarter" idx="11"/>
          </p:nvPr>
        </p:nvSpPr>
        <p:spPr/>
        <p:txBody>
          <a:bodyPr/>
          <a:p>
            <a:pPr lvl="0" eaLnBrk="1" fontAlgn="base" hangingPunct="1"/>
            <a:endParaRPr lang="en-US" altLang="x-none" strike="noStrike" noProof="1" dirty="0"/>
          </a:p>
        </p:txBody>
      </p:sp>
      <p:sp>
        <p:nvSpPr>
          <p:cNvPr id="4" name="灯片编号占位符 3"/>
          <p:cNvSpPr>
            <a:spLocks noGrp="1"/>
          </p:cNvSpPr>
          <p:nvPr>
            <p:ph type="sldNum" sz="quarter" idx="12"/>
          </p:nvPr>
        </p:nvSpPr>
        <p:spPr/>
        <p:txBody>
          <a:bodyPr/>
          <a:p>
            <a:pPr lvl="0" eaLnBrk="1" fontAlgn="base" hangingPunct="1"/>
            <a:fld id="{9A0DB2DC-4C9A-4742-B13C-FB6460FD3503}" type="slidenum">
              <a:rPr lang="en-US" altLang="x-none" strike="noStrike" noProof="1" dirty="0">
                <a:latin typeface="Arial" panose="020B0604020202020204" pitchFamily="34" charset="0"/>
                <a:ea typeface="宋体" panose="02010600030101010101" pitchFamily="2" charset="-122"/>
                <a:cs typeface="+mn-ea"/>
              </a:rPr>
            </a:fld>
            <a:endParaRPr lang="en-US" altLang="x-none" strike="noStrike" noProof="1" dirty="0"/>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lvl="0" eaLnBrk="1" fontAlgn="base" hangingPunct="1"/>
            <a:endParaRPr lang="en-US" altLang="x-none" strike="noStrike" noProof="1" dirty="0"/>
          </a:p>
        </p:txBody>
      </p:sp>
      <p:sp>
        <p:nvSpPr>
          <p:cNvPr id="6" name="页脚占位符 5"/>
          <p:cNvSpPr>
            <a:spLocks noGrp="1"/>
          </p:cNvSpPr>
          <p:nvPr>
            <p:ph type="ftr" sz="quarter" idx="11"/>
          </p:nvPr>
        </p:nvSpPr>
        <p:spPr/>
        <p:txBody>
          <a:bodyPr/>
          <a:p>
            <a:pPr lvl="0" eaLnBrk="1" fontAlgn="base" hangingPunct="1"/>
            <a:endParaRPr lang="en-US" altLang="x-none" strike="noStrike" noProof="1" dirty="0"/>
          </a:p>
        </p:txBody>
      </p:sp>
      <p:sp>
        <p:nvSpPr>
          <p:cNvPr id="7" name="灯片编号占位符 6"/>
          <p:cNvSpPr>
            <a:spLocks noGrp="1"/>
          </p:cNvSpPr>
          <p:nvPr>
            <p:ph type="sldNum" sz="quarter" idx="12"/>
          </p:nvPr>
        </p:nvSpPr>
        <p:spPr/>
        <p:txBody>
          <a:bodyPr/>
          <a:p>
            <a:pPr lvl="0" eaLnBrk="1" fontAlgn="base" hangingPunct="1"/>
            <a:fld id="{9A0DB2DC-4C9A-4742-B13C-FB6460FD3503}" type="slidenum">
              <a:rPr lang="en-US" altLang="x-none" strike="noStrike" noProof="1" dirty="0">
                <a:latin typeface="Arial" panose="020B0604020202020204" pitchFamily="34" charset="0"/>
                <a:ea typeface="宋体" panose="02010600030101010101" pitchFamily="2" charset="-122"/>
                <a:cs typeface="+mn-ea"/>
              </a:rPr>
            </a:fld>
            <a:endParaRPr lang="en-US" altLang="x-none" strike="noStrike" noProof="1" dirty="0"/>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fontAlgn="base"/>
            <a:endParaRPr lang="zh-CN" altLang="en-US" strike="noStrike" noProof="1"/>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lvl="0" eaLnBrk="1" fontAlgn="base" hangingPunct="1"/>
            <a:endParaRPr lang="en-US" altLang="x-none" strike="noStrike" noProof="1" dirty="0"/>
          </a:p>
        </p:txBody>
      </p:sp>
      <p:sp>
        <p:nvSpPr>
          <p:cNvPr id="6" name="页脚占位符 5"/>
          <p:cNvSpPr>
            <a:spLocks noGrp="1"/>
          </p:cNvSpPr>
          <p:nvPr>
            <p:ph type="ftr" sz="quarter" idx="11"/>
          </p:nvPr>
        </p:nvSpPr>
        <p:spPr/>
        <p:txBody>
          <a:bodyPr/>
          <a:p>
            <a:pPr lvl="0" eaLnBrk="1" fontAlgn="base" hangingPunct="1"/>
            <a:endParaRPr lang="en-US" altLang="x-none" strike="noStrike" noProof="1" dirty="0"/>
          </a:p>
        </p:txBody>
      </p:sp>
      <p:sp>
        <p:nvSpPr>
          <p:cNvPr id="7" name="灯片编号占位符 6"/>
          <p:cNvSpPr>
            <a:spLocks noGrp="1"/>
          </p:cNvSpPr>
          <p:nvPr>
            <p:ph type="sldNum" sz="quarter" idx="12"/>
          </p:nvPr>
        </p:nvSpPr>
        <p:spPr/>
        <p:txBody>
          <a:bodyPr/>
          <a:p>
            <a:pPr lvl="0" eaLnBrk="1" fontAlgn="base" hangingPunct="1"/>
            <a:fld id="{9A0DB2DC-4C9A-4742-B13C-FB6460FD3503}" type="slidenum">
              <a:rPr lang="en-US" altLang="x-none" strike="noStrike" noProof="1" dirty="0">
                <a:latin typeface="Arial" panose="020B0604020202020204" pitchFamily="34" charset="0"/>
                <a:ea typeface="宋体" panose="02010600030101010101" pitchFamily="2" charset="-122"/>
                <a:cs typeface="+mn-ea"/>
              </a:rPr>
            </a:fld>
            <a:endParaRPr lang="en-US" altLang="x-none" strike="noStrike" noProof="1" dirty="0"/>
          </a:p>
        </p:txBody>
      </p:sp>
    </p:spTree>
  </p:cSld>
  <p:clrMapOvr>
    <a:masterClrMapping/>
  </p:clrMapOvr>
  <p:transition/>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1.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0">
          <a:blip r:embed="rId12"/>
          <a:stretch>
            <a:fillRect/>
          </a:stretch>
        </a:blipFill>
        <a:effectLst/>
      </p:bgPr>
    </p:bg>
    <p:spTree>
      <p:nvGrpSpPr>
        <p:cNvPr id="1" name=""/>
        <p:cNvGrpSpPr/>
        <p:nvPr/>
      </p:nvGrpSpPr>
      <p:grpSpPr/>
      <p:sp>
        <p:nvSpPr>
          <p:cNvPr id="1026" name="Rectangle 2"/>
          <p:cNvSpPr>
            <a:spLocks noGrp="1"/>
          </p:cNvSpPr>
          <p:nvPr>
            <p:ph type="title"/>
          </p:nvPr>
        </p:nvSpPr>
        <p:spPr>
          <a:xfrm>
            <a:off x="457200" y="274638"/>
            <a:ext cx="8229600" cy="1143000"/>
          </a:xfrm>
          <a:prstGeom prst="rect">
            <a:avLst/>
          </a:prstGeom>
          <a:noFill/>
          <a:ln w="9525">
            <a:noFill/>
          </a:ln>
        </p:spPr>
        <p:txBody>
          <a:bodyPr anchor="ctr"/>
          <a:p>
            <a:pPr lvl="0" indent="0"/>
            <a:r>
              <a:rPr lang="zh-CN" altLang="en-US"/>
              <a:t>单击此处编辑母版标题样式</a:t>
            </a:r>
            <a:endParaRPr lang="zh-CN" altLang="en-US"/>
          </a:p>
        </p:txBody>
      </p:sp>
      <p:sp>
        <p:nvSpPr>
          <p:cNvPr id="1027" name="Rectangle 3"/>
          <p:cNvSpPr>
            <a:spLocks noGrp="1"/>
          </p:cNvSpPr>
          <p:nvPr>
            <p:ph type="body"/>
          </p:nvPr>
        </p:nvSpPr>
        <p:spPr>
          <a:xfrm>
            <a:off x="457200" y="1600200"/>
            <a:ext cx="8229600" cy="4525963"/>
          </a:xfrm>
          <a:prstGeom prst="rect">
            <a:avLst/>
          </a:prstGeom>
          <a:noFill/>
          <a:ln w="9525">
            <a:noFill/>
          </a:ln>
        </p:spPr>
        <p:txBody>
          <a:bodyPr anchor="t"/>
          <a:p>
            <a:pPr lvl="0" indent="-342900"/>
            <a:r>
              <a:rPr lang="zh-CN" altLang="en-US"/>
              <a:t>单击此处编辑母版文本样式</a:t>
            </a:r>
            <a:endParaRPr lang="zh-CN" altLang="en-US"/>
          </a:p>
          <a:p>
            <a:pPr lvl="1" indent="-285750"/>
            <a:r>
              <a:rPr lang="zh-CN" altLang="en-US"/>
              <a:t>第二级</a:t>
            </a:r>
            <a:endParaRPr lang="zh-CN" altLang="en-US"/>
          </a:p>
          <a:p>
            <a:pPr lvl="2" indent="-228600"/>
            <a:r>
              <a:rPr lang="zh-CN" altLang="en-US"/>
              <a:t>第三级</a:t>
            </a:r>
            <a:endParaRPr lang="zh-CN" altLang="en-US"/>
          </a:p>
          <a:p>
            <a:pPr lvl="3" indent="-228600"/>
            <a:r>
              <a:rPr lang="zh-CN" altLang="en-US"/>
              <a:t>第四级</a:t>
            </a:r>
            <a:endParaRPr lang="zh-CN" altLang="en-US"/>
          </a:p>
          <a:p>
            <a:pPr lvl="4" indent="-228600"/>
            <a:r>
              <a:rPr lang="zh-CN" altLang="en-US"/>
              <a:t>第五级</a:t>
            </a:r>
            <a:endParaRPr lang="zh-CN" altLang="en-US"/>
          </a:p>
        </p:txBody>
      </p:sp>
      <p:sp>
        <p:nvSpPr>
          <p:cNvPr id="1028" name="Rectangle 4"/>
          <p:cNvSpPr>
            <a:spLocks noGrp="1"/>
          </p:cNvSpPr>
          <p:nvPr>
            <p:ph type="dt" sz="half" idx="2"/>
          </p:nvPr>
        </p:nvSpPr>
        <p:spPr>
          <a:xfrm>
            <a:off x="457200" y="6245225"/>
            <a:ext cx="2133600" cy="476250"/>
          </a:xfrm>
          <a:prstGeom prst="rect">
            <a:avLst/>
          </a:prstGeom>
          <a:noFill/>
          <a:ln w="9525">
            <a:noFill/>
          </a:ln>
        </p:spPr>
        <p:txBody>
          <a:bodyPr/>
          <a:lstStyle>
            <a:lvl1pPr>
              <a:defRPr sz="1400"/>
            </a:lvl1pPr>
          </a:lstStyle>
          <a:p>
            <a:pPr lvl="0" eaLnBrk="1" fontAlgn="base" hangingPunct="1"/>
            <a:endParaRPr lang="en-US" altLang="x-none" strike="noStrike" noProof="1" dirty="0"/>
          </a:p>
        </p:txBody>
      </p:sp>
      <p:sp>
        <p:nvSpPr>
          <p:cNvPr id="1029" name="Rectangle 5"/>
          <p:cNvSpPr>
            <a:spLocks noGrp="1"/>
          </p:cNvSpPr>
          <p:nvPr>
            <p:ph type="ftr" sz="quarter" idx="3"/>
          </p:nvPr>
        </p:nvSpPr>
        <p:spPr>
          <a:xfrm>
            <a:off x="3124200" y="6245225"/>
            <a:ext cx="2895600" cy="476250"/>
          </a:xfrm>
          <a:prstGeom prst="rect">
            <a:avLst/>
          </a:prstGeom>
          <a:noFill/>
          <a:ln w="9525">
            <a:noFill/>
          </a:ln>
        </p:spPr>
        <p:txBody>
          <a:bodyPr/>
          <a:lstStyle>
            <a:lvl1pPr algn="ctr">
              <a:defRPr sz="1400"/>
            </a:lvl1pPr>
          </a:lstStyle>
          <a:p>
            <a:pPr lvl="0" eaLnBrk="1" fontAlgn="base" hangingPunct="1"/>
            <a:endParaRPr lang="en-US" altLang="x-none" strike="noStrike" noProof="1" dirty="0"/>
          </a:p>
        </p:txBody>
      </p:sp>
      <p:sp>
        <p:nvSpPr>
          <p:cNvPr id="1030" name="Rectangle 6"/>
          <p:cNvSpPr>
            <a:spLocks noGrp="1"/>
          </p:cNvSpPr>
          <p:nvPr>
            <p:ph type="sldNum" sz="quarter" idx="4"/>
          </p:nvPr>
        </p:nvSpPr>
        <p:spPr>
          <a:xfrm>
            <a:off x="6553200" y="6245225"/>
            <a:ext cx="2133600" cy="476250"/>
          </a:xfrm>
          <a:prstGeom prst="rect">
            <a:avLst/>
          </a:prstGeom>
          <a:noFill/>
          <a:ln w="9525">
            <a:noFill/>
          </a:ln>
        </p:spPr>
        <p:txBody>
          <a:bodyPr/>
          <a:lstStyle>
            <a:lvl1pPr algn="r">
              <a:defRPr sz="1400"/>
            </a:lvl1pPr>
          </a:lstStyle>
          <a:p>
            <a:pPr lvl="0" eaLnBrk="1" fontAlgn="base" hangingPunct="1"/>
            <a:fld id="{9A0DB2DC-4C9A-4742-B13C-FB6460FD3503}" type="slidenum">
              <a:rPr lang="en-US" altLang="x-none" strike="noStrike" noProof="1" dirty="0">
                <a:latin typeface="Arial" panose="020B0604020202020204" pitchFamily="34" charset="0"/>
                <a:ea typeface="宋体" panose="02010600030101010101" pitchFamily="2" charset="-122"/>
                <a:cs typeface="+mn-ea"/>
              </a:rPr>
            </a:fld>
            <a:endParaRPr lang="en-US" altLang="x-none" strike="noStrike" noProof="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hf sldNum="0" hdr="0" ftr="0" dt="0"/>
  <p:txStyles>
    <p:titleStyle>
      <a:lvl1pPr marL="0" lvl="0" indent="0" algn="ctr" defTabSz="914400" eaLnBrk="0" fontAlgn="base" latinLnBrk="0" hangingPunct="0">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eaLnBrk="0" fontAlgn="base" latinLnBrk="0" hangingPunct="0">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eaLnBrk="0" fontAlgn="base" latinLnBrk="0" hangingPunct="0">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eaLnBrk="0" fontAlgn="base" latinLnBrk="0" hangingPunct="0">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eaLnBrk="0" fontAlgn="base" latinLnBrk="0" hangingPunct="0">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eaLnBrk="0" fontAlgn="base" latinLnBrk="0" hangingPunct="0">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eaLnBrk="0" fontAlgn="base" latinLnBrk="0" hangingPunct="0">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eaLnBrk="0" fontAlgn="base" latinLnBrk="0" hangingPunct="0">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eaLnBrk="0" fontAlgn="base" latinLnBrk="0" hangingPunct="0">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eaLnBrk="0" fontAlgn="base" latinLnBrk="0" hangingPunct="0">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eaLnBrk="0" fontAlgn="base" latinLnBrk="0" hangingPunct="0">
        <a:lnSpc>
          <a:spcPct val="100000"/>
        </a:lnSpc>
        <a:spcBef>
          <a:spcPct val="0"/>
        </a:spcBef>
        <a:spcAft>
          <a:spcPct val="0"/>
        </a:spcAft>
        <a:buFont typeface="Arial" panose="020B0604020202020204" pitchFamily="34" charset="0"/>
        <a:buNone/>
        <a:defRPr sz="96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Font typeface="Arial" panose="020B0604020202020204" pitchFamily="34" charset="0"/>
        <a:buNone/>
        <a:defRPr sz="9600" b="0" i="0" u="none" kern="1200" baseline="0">
          <a:solidFill>
            <a:schemeClr val="tx1"/>
          </a:solidFill>
          <a:latin typeface="+mn-lt"/>
          <a:ea typeface="+mn-ea"/>
          <a:cs typeface="+mn-cs"/>
        </a:defRPr>
      </a:lvl2pPr>
      <a:lvl3pPr marL="914400" lvl="2" indent="0" algn="l" defTabSz="914400" eaLnBrk="1" fontAlgn="base" latinLnBrk="0" hangingPunct="1">
        <a:lnSpc>
          <a:spcPct val="100000"/>
        </a:lnSpc>
        <a:spcBef>
          <a:spcPct val="0"/>
        </a:spcBef>
        <a:spcAft>
          <a:spcPct val="0"/>
        </a:spcAft>
        <a:buFont typeface="Arial" panose="020B0604020202020204" pitchFamily="34" charset="0"/>
        <a:buNone/>
        <a:defRPr sz="9600" b="0" i="0" u="none" kern="1200" baseline="0">
          <a:solidFill>
            <a:schemeClr val="tx1"/>
          </a:solidFill>
          <a:latin typeface="+mn-lt"/>
          <a:ea typeface="+mn-ea"/>
          <a:cs typeface="+mn-cs"/>
        </a:defRPr>
      </a:lvl3pPr>
      <a:lvl4pPr marL="1371600" lvl="3" indent="0" algn="l" defTabSz="914400" eaLnBrk="1" fontAlgn="base" latinLnBrk="0" hangingPunct="1">
        <a:lnSpc>
          <a:spcPct val="100000"/>
        </a:lnSpc>
        <a:spcBef>
          <a:spcPct val="0"/>
        </a:spcBef>
        <a:spcAft>
          <a:spcPct val="0"/>
        </a:spcAft>
        <a:buFont typeface="Arial" panose="020B0604020202020204" pitchFamily="34" charset="0"/>
        <a:buNone/>
        <a:defRPr sz="9600" b="0" i="0" u="none" kern="1200" baseline="0">
          <a:solidFill>
            <a:schemeClr val="tx1"/>
          </a:solidFill>
          <a:latin typeface="+mn-lt"/>
          <a:ea typeface="+mn-ea"/>
          <a:cs typeface="+mn-cs"/>
        </a:defRPr>
      </a:lvl4pPr>
      <a:lvl5pPr marL="1828800" lvl="4" indent="0" algn="l" defTabSz="914400" eaLnBrk="1" fontAlgn="base" latinLnBrk="0" hangingPunct="1">
        <a:lnSpc>
          <a:spcPct val="100000"/>
        </a:lnSpc>
        <a:spcBef>
          <a:spcPct val="0"/>
        </a:spcBef>
        <a:spcAft>
          <a:spcPct val="0"/>
        </a:spcAft>
        <a:buFont typeface="Arial" panose="020B0604020202020204" pitchFamily="34" charset="0"/>
        <a:buNone/>
        <a:defRPr sz="9600" b="0" i="0" u="none" kern="1200" baseline="0">
          <a:solidFill>
            <a:schemeClr val="tx1"/>
          </a:solidFill>
          <a:latin typeface="+mn-lt"/>
          <a:ea typeface="+mn-ea"/>
          <a:cs typeface="+mn-cs"/>
        </a:defRPr>
      </a:lvl5pPr>
      <a:lvl6pPr marL="2286000" lvl="5" indent="0" algn="l" defTabSz="914400" eaLnBrk="1" fontAlgn="base" latinLnBrk="0" hangingPunct="1">
        <a:lnSpc>
          <a:spcPct val="100000"/>
        </a:lnSpc>
        <a:spcBef>
          <a:spcPct val="0"/>
        </a:spcBef>
        <a:spcAft>
          <a:spcPct val="0"/>
        </a:spcAft>
        <a:buFont typeface="Arial" panose="020B0604020202020204" pitchFamily="34" charset="0"/>
        <a:buNone/>
        <a:defRPr sz="9600" b="0" i="0" u="none" kern="1200" baseline="0">
          <a:solidFill>
            <a:schemeClr val="tx1"/>
          </a:solidFill>
          <a:latin typeface="+mn-lt"/>
          <a:ea typeface="+mn-ea"/>
          <a:cs typeface="+mn-cs"/>
        </a:defRPr>
      </a:lvl6pPr>
      <a:lvl7pPr marL="2743200" lvl="6" indent="0" algn="l" defTabSz="914400" eaLnBrk="1" fontAlgn="base" latinLnBrk="0" hangingPunct="1">
        <a:lnSpc>
          <a:spcPct val="100000"/>
        </a:lnSpc>
        <a:spcBef>
          <a:spcPct val="0"/>
        </a:spcBef>
        <a:spcAft>
          <a:spcPct val="0"/>
        </a:spcAft>
        <a:buFont typeface="Arial" panose="020B0604020202020204" pitchFamily="34" charset="0"/>
        <a:buNone/>
        <a:defRPr sz="9600" b="0" i="0" u="none" kern="1200" baseline="0">
          <a:solidFill>
            <a:schemeClr val="tx1"/>
          </a:solidFill>
          <a:latin typeface="+mn-lt"/>
          <a:ea typeface="+mn-ea"/>
          <a:cs typeface="+mn-cs"/>
        </a:defRPr>
      </a:lvl7pPr>
      <a:lvl8pPr marL="3200400" lvl="7" indent="0" algn="l" defTabSz="914400" eaLnBrk="1" fontAlgn="base" latinLnBrk="0" hangingPunct="1">
        <a:lnSpc>
          <a:spcPct val="100000"/>
        </a:lnSpc>
        <a:spcBef>
          <a:spcPct val="0"/>
        </a:spcBef>
        <a:spcAft>
          <a:spcPct val="0"/>
        </a:spcAft>
        <a:buFont typeface="Arial" panose="020B0604020202020204" pitchFamily="34" charset="0"/>
        <a:buNone/>
        <a:defRPr sz="9600" b="0" i="0" u="none" kern="1200" baseline="0">
          <a:solidFill>
            <a:schemeClr val="tx1"/>
          </a:solidFill>
          <a:latin typeface="+mn-lt"/>
          <a:ea typeface="+mn-ea"/>
          <a:cs typeface="+mn-cs"/>
        </a:defRPr>
      </a:lvl8pPr>
      <a:lvl9pPr marL="3657600" lvl="8" indent="0" algn="l" defTabSz="914400" eaLnBrk="1" fontAlgn="base" latinLnBrk="0" hangingPunct="1">
        <a:lnSpc>
          <a:spcPct val="100000"/>
        </a:lnSpc>
        <a:spcBef>
          <a:spcPct val="0"/>
        </a:spcBef>
        <a:spcAft>
          <a:spcPct val="0"/>
        </a:spcAft>
        <a:buFont typeface="Arial" panose="020B0604020202020204" pitchFamily="34" charset="0"/>
        <a:buNone/>
        <a:defRPr sz="9600" b="0" i="0" u="none" kern="1200" baseline="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73" name="标题 3073"/>
          <p:cNvSpPr>
            <a:spLocks noGrp="1"/>
          </p:cNvSpPr>
          <p:nvPr>
            <p:ph type="title"/>
          </p:nvPr>
        </p:nvSpPr>
        <p:spPr>
          <a:xfrm>
            <a:off x="381000" y="1524000"/>
            <a:ext cx="8382000" cy="3581400"/>
          </a:xfrm>
        </p:spPr>
        <p:txBody>
          <a:bodyPr anchor="ctr"/>
          <a:p>
            <a:br>
              <a:rPr lang="zh-CN" altLang="en-US" sz="4000" dirty="0"/>
            </a:br>
            <a:br>
              <a:rPr lang="zh-CN" altLang="en-US" sz="4000" dirty="0"/>
            </a:br>
            <a:br>
              <a:rPr lang="zh-CN" altLang="en-US" sz="4000" dirty="0"/>
            </a:br>
            <a:br>
              <a:rPr lang="zh-CN" altLang="en-US" sz="4000" dirty="0"/>
            </a:br>
            <a:r>
              <a:rPr lang="zh-CN" altLang="en-US" sz="4500" b="1" dirty="0">
                <a:solidFill>
                  <a:srgbClr val="FF0000"/>
                </a:solidFill>
                <a:latin typeface="华文楷体" pitchFamily="2" charset="-122"/>
                <a:ea typeface="华文楷体" pitchFamily="2" charset="-122"/>
              </a:rPr>
              <a:t>"认真复习备考、严肃考风考纪"</a:t>
            </a:r>
            <a:br>
              <a:rPr lang="zh-CN" altLang="en-US" sz="4500" dirty="0">
                <a:solidFill>
                  <a:schemeClr val="accent2"/>
                </a:solidFill>
                <a:latin typeface="华文楷体" pitchFamily="2" charset="-122"/>
                <a:ea typeface="华文楷体" pitchFamily="2" charset="-122"/>
              </a:rPr>
            </a:br>
            <a:br>
              <a:rPr lang="zh-CN" altLang="en-US" dirty="0">
                <a:solidFill>
                  <a:schemeClr val="accent2"/>
                </a:solidFill>
                <a:latin typeface="华文楷体" pitchFamily="2" charset="-122"/>
                <a:ea typeface="华文楷体" pitchFamily="2" charset="-122"/>
              </a:rPr>
            </a:br>
            <a:br>
              <a:rPr lang="zh-CN" altLang="en-US" dirty="0">
                <a:solidFill>
                  <a:schemeClr val="accent2"/>
                </a:solidFill>
                <a:latin typeface="华文楷体" pitchFamily="2" charset="-122"/>
                <a:ea typeface="华文楷体" pitchFamily="2" charset="-122"/>
              </a:rPr>
            </a:br>
            <a:r>
              <a:rPr lang="zh-CN" altLang="en-US" sz="2800" dirty="0">
                <a:solidFill>
                  <a:srgbClr val="FF0000"/>
                </a:solidFill>
                <a:latin typeface="华文楷体" pitchFamily="2" charset="-122"/>
                <a:ea typeface="华文楷体" pitchFamily="2" charset="-122"/>
              </a:rPr>
              <a:t>学生工作处</a:t>
            </a:r>
            <a:br>
              <a:rPr lang="zh-CN" altLang="en-US" sz="2800" dirty="0">
                <a:solidFill>
                  <a:srgbClr val="FF0000"/>
                </a:solidFill>
                <a:latin typeface="华文楷体" pitchFamily="2" charset="-122"/>
                <a:ea typeface="华文楷体" pitchFamily="2" charset="-122"/>
              </a:rPr>
            </a:br>
            <a:r>
              <a:rPr lang="en-US" altLang="zh-CN" sz="2800" dirty="0">
                <a:solidFill>
                  <a:srgbClr val="FF0000"/>
                </a:solidFill>
                <a:latin typeface="华文楷体" pitchFamily="2" charset="-122"/>
                <a:ea typeface="华文楷体" pitchFamily="2" charset="-122"/>
              </a:rPr>
              <a:t>2018</a:t>
            </a:r>
            <a:r>
              <a:rPr lang="zh-CN" altLang="en-US" sz="2800" dirty="0">
                <a:solidFill>
                  <a:srgbClr val="FF0000"/>
                </a:solidFill>
                <a:latin typeface="华文楷体" pitchFamily="2" charset="-122"/>
                <a:ea typeface="华文楷体" pitchFamily="2" charset="-122"/>
              </a:rPr>
              <a:t>年</a:t>
            </a:r>
            <a:r>
              <a:rPr lang="en-US" altLang="zh-CN" sz="2800" dirty="0">
                <a:solidFill>
                  <a:srgbClr val="FF0000"/>
                </a:solidFill>
                <a:latin typeface="华文楷体" pitchFamily="2" charset="-122"/>
                <a:ea typeface="华文楷体" pitchFamily="2" charset="-122"/>
              </a:rPr>
              <a:t>6</a:t>
            </a:r>
            <a:r>
              <a:rPr lang="zh-CN" altLang="en-US" sz="2800" dirty="0">
                <a:solidFill>
                  <a:srgbClr val="FF0000"/>
                </a:solidFill>
                <a:latin typeface="华文楷体" pitchFamily="2" charset="-122"/>
                <a:ea typeface="华文楷体" pitchFamily="2" charset="-122"/>
              </a:rPr>
              <a:t>月</a:t>
            </a:r>
            <a:r>
              <a:rPr lang="en-US" altLang="zh-CN" sz="2800" dirty="0">
                <a:solidFill>
                  <a:srgbClr val="FF0000"/>
                </a:solidFill>
                <a:latin typeface="华文楷体" pitchFamily="2" charset="-122"/>
                <a:ea typeface="华文楷体" pitchFamily="2" charset="-122"/>
              </a:rPr>
              <a:t>13</a:t>
            </a:r>
            <a:r>
              <a:rPr lang="zh-CN" altLang="en-US" sz="2800" dirty="0">
                <a:solidFill>
                  <a:srgbClr val="FF0000"/>
                </a:solidFill>
                <a:latin typeface="华文楷体" pitchFamily="2" charset="-122"/>
                <a:ea typeface="华文楷体" pitchFamily="2" charset="-122"/>
              </a:rPr>
              <a:t>日</a:t>
            </a:r>
            <a:br>
              <a:rPr lang="zh-CN" altLang="en-US" dirty="0">
                <a:solidFill>
                  <a:srgbClr val="FF0000"/>
                </a:solidFill>
                <a:latin typeface="华文楷体" pitchFamily="2" charset="-122"/>
                <a:ea typeface="华文楷体" pitchFamily="2" charset="-122"/>
              </a:rPr>
            </a:br>
            <a:r>
              <a:rPr lang="zh-CN" altLang="en-US" sz="4000" dirty="0">
                <a:latin typeface="华文楷体" pitchFamily="2" charset="-122"/>
                <a:ea typeface="华文楷体" pitchFamily="2" charset="-122"/>
              </a:rPr>
              <a:t>               </a:t>
            </a:r>
            <a:r>
              <a:rPr lang="zh-CN" altLang="en-US" sz="4000" dirty="0"/>
              <a:t>        </a:t>
            </a:r>
            <a:br>
              <a:rPr lang="zh-CN" altLang="en-US" sz="4000" dirty="0"/>
            </a:br>
            <a:br>
              <a:rPr lang="zh-CN" altLang="en-US" sz="4000" dirty="0"/>
            </a:br>
            <a:br>
              <a:rPr lang="zh-CN" altLang="en-US" sz="4000" dirty="0"/>
            </a:br>
            <a:r>
              <a:rPr lang="zh-CN" altLang="en-US" sz="4000" dirty="0"/>
              <a:t>               </a:t>
            </a:r>
            <a:r>
              <a:rPr lang="zh-CN" altLang="en-US" sz="3600" dirty="0"/>
              <a:t>                     </a:t>
            </a:r>
            <a:endParaRPr lang="zh-CN" altLang="en-US" sz="3200" dirty="0"/>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289" name="文本框 1"/>
          <p:cNvSpPr txBox="1"/>
          <p:nvPr/>
        </p:nvSpPr>
        <p:spPr>
          <a:xfrm>
            <a:off x="817563" y="12700"/>
            <a:ext cx="7508875" cy="644525"/>
          </a:xfrm>
          <a:prstGeom prst="rect">
            <a:avLst/>
          </a:prstGeom>
          <a:noFill/>
          <a:ln w="9525">
            <a:noFill/>
          </a:ln>
        </p:spPr>
        <p:txBody>
          <a:bodyPr wrap="none" anchor="t">
            <a:spAutoFit/>
          </a:bodyPr>
          <a:p>
            <a:r>
              <a:rPr lang="zh-CN" altLang="en-US" sz="3600" b="1" dirty="0">
                <a:latin typeface="华文楷体" pitchFamily="2" charset="-122"/>
                <a:ea typeface="华文楷体" pitchFamily="2" charset="-122"/>
                <a:sym typeface="宋体" panose="02010600030101010101" pitchFamily="2" charset="-122"/>
              </a:rPr>
              <a:t>考场篇</a:t>
            </a:r>
            <a:r>
              <a:rPr lang="en-US" altLang="zh-CN" sz="3600" b="1" dirty="0">
                <a:latin typeface="华文楷体" pitchFamily="2" charset="-122"/>
                <a:ea typeface="华文楷体" pitchFamily="2" charset="-122"/>
                <a:sym typeface="宋体" panose="02010600030101010101" pitchFamily="2" charset="-122"/>
              </a:rPr>
              <a:t>——</a:t>
            </a:r>
            <a:r>
              <a:rPr lang="zh-CN" altLang="en-US" sz="3600" b="1" dirty="0">
                <a:latin typeface="华文楷体" pitchFamily="2" charset="-122"/>
                <a:ea typeface="华文楷体" pitchFamily="2" charset="-122"/>
                <a:sym typeface="宋体" panose="02010600030101010101" pitchFamily="2" charset="-122"/>
              </a:rPr>
              <a:t>学生考试违纪案例（二）</a:t>
            </a:r>
            <a:endParaRPr lang="zh-CN" altLang="en-US" sz="3600" b="1">
              <a:latin typeface="Arial" panose="020B0604020202020204" pitchFamily="34" charset="0"/>
              <a:ea typeface="宋体" panose="02010600030101010101" pitchFamily="2" charset="-122"/>
            </a:endParaRPr>
          </a:p>
        </p:txBody>
      </p:sp>
      <p:sp>
        <p:nvSpPr>
          <p:cNvPr id="12290" name="文本框 99"/>
          <p:cNvSpPr txBox="1"/>
          <p:nvPr/>
        </p:nvSpPr>
        <p:spPr>
          <a:xfrm>
            <a:off x="1588" y="657225"/>
            <a:ext cx="9140825" cy="5078413"/>
          </a:xfrm>
          <a:prstGeom prst="rect">
            <a:avLst/>
          </a:prstGeom>
          <a:noFill/>
          <a:ln w="9525">
            <a:noFill/>
          </a:ln>
        </p:spPr>
        <p:txBody>
          <a:bodyPr wrap="square" anchor="t">
            <a:spAutoFit/>
          </a:bodyPr>
          <a:p>
            <a:r>
              <a:rPr lang="zh-CN" altLang="en-US" sz="1800">
                <a:latin typeface="华文楷体" pitchFamily="2" charset="-122"/>
                <a:ea typeface="华文楷体" pitchFamily="2" charset="-122"/>
              </a:rPr>
              <a:t>3、记过处分</a:t>
            </a:r>
            <a:endParaRPr lang="zh-CN" altLang="en-US" sz="1800">
              <a:latin typeface="华文楷体" pitchFamily="2" charset="-122"/>
              <a:ea typeface="华文楷体" pitchFamily="2" charset="-122"/>
            </a:endParaRPr>
          </a:p>
          <a:p>
            <a:r>
              <a:rPr lang="zh-CN" altLang="en-US" sz="1800">
                <a:latin typeface="华文楷体" pitchFamily="2" charset="-122"/>
                <a:ea typeface="华文楷体" pitchFamily="2" charset="-122"/>
              </a:rPr>
              <a:t>案例一：李ⅹ，男， 20ⅹⅹ级商务英语01班。该同学在20ⅹⅹ年1月15日举行的《国际商法》考试中，携带手机进入考场且处于开机状态，且在违纪行为调查过程中态度恶劣。根据《武汉工程大学邮电与信息工程学院学生违纪处分办法》第十四条第三款规定，经学院党政联席会研究决定，给予李ⅹ同学记过处分。</a:t>
            </a:r>
            <a:endParaRPr lang="zh-CN" altLang="en-US" sz="1800">
              <a:latin typeface="华文楷体" pitchFamily="2" charset="-122"/>
              <a:ea typeface="华文楷体" pitchFamily="2" charset="-122"/>
            </a:endParaRPr>
          </a:p>
          <a:p>
            <a:r>
              <a:rPr lang="zh-CN" altLang="en-US" sz="1800">
                <a:latin typeface="华文楷体" pitchFamily="2" charset="-122"/>
                <a:ea typeface="华文楷体" pitchFamily="2" charset="-122"/>
              </a:rPr>
              <a:t>案例二：安ⅹⅹ,男， 20ⅹⅹ级算计应用技术01班学生。该同学在20ⅹⅹ年1月11日举行的《现代软件技术》考试中，用手机查阅与考试相关信息。据《武汉工程大学邮电与信息工程学院学生违纪处分办法》第十四条第三款规定，经学院党政联席会研究决定，给予安ⅹⅹ同学记过处分。</a:t>
            </a:r>
            <a:endParaRPr lang="zh-CN" altLang="en-US" sz="1800">
              <a:latin typeface="华文楷体" pitchFamily="2" charset="-122"/>
              <a:ea typeface="华文楷体" pitchFamily="2" charset="-122"/>
            </a:endParaRPr>
          </a:p>
          <a:p>
            <a:r>
              <a:rPr lang="zh-CN" altLang="en-US" sz="1800">
                <a:latin typeface="华文楷体" pitchFamily="2" charset="-122"/>
                <a:ea typeface="华文楷体" pitchFamily="2" charset="-122"/>
              </a:rPr>
              <a:t>案例三：张ⅹ,男， 20ⅹⅹ级高分子01班学生。该生在20ⅹⅹ年7月3日举行的《基础化学》考试中，接收他人传递的考核课程有关文字资料。据《武汉工程大学邮电与信息工程学院学生违纪处分办法》第十四条第三款规定，经学院党政联席会研究决定，给予张ⅹ同学记过处分。</a:t>
            </a:r>
            <a:endParaRPr lang="zh-CN" altLang="en-US" sz="1800">
              <a:latin typeface="华文楷体" pitchFamily="2" charset="-122"/>
              <a:ea typeface="华文楷体" pitchFamily="2" charset="-122"/>
            </a:endParaRPr>
          </a:p>
          <a:p>
            <a:r>
              <a:rPr lang="zh-CN" altLang="en-US" sz="1800">
                <a:latin typeface="华文楷体" pitchFamily="2" charset="-122"/>
                <a:ea typeface="华文楷体" pitchFamily="2" charset="-122"/>
              </a:rPr>
              <a:t>案例四：熊ⅹ，男， 20ⅹⅹ级电气自动化01班，该生在20ⅹⅹ年7月3日举行的《大学物理》考试中，获取他人考核课程有关文字资料。根据《武汉工程大学邮电与信息工程学院学生违纪处分办法》第十四条第三款规定，经学院党政联席会研究决定，给予熊ⅹ同学记过处分。</a:t>
            </a:r>
            <a:endParaRPr lang="zh-CN" altLang="en-US" sz="1800">
              <a:latin typeface="华文楷体" pitchFamily="2" charset="-122"/>
              <a:ea typeface="华文楷体" pitchFamily="2" charset="-122"/>
            </a:endParaRPr>
          </a:p>
          <a:p>
            <a:endParaRPr lang="zh-CN" altLang="en-US" sz="1800">
              <a:latin typeface="华文楷体" pitchFamily="2" charset="-122"/>
              <a:ea typeface="华文楷体" pitchFamily="2" charset="-122"/>
            </a:endParaRP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313" name="文本框 1"/>
          <p:cNvSpPr txBox="1"/>
          <p:nvPr/>
        </p:nvSpPr>
        <p:spPr>
          <a:xfrm>
            <a:off x="817563" y="12700"/>
            <a:ext cx="7508875" cy="644525"/>
          </a:xfrm>
          <a:prstGeom prst="rect">
            <a:avLst/>
          </a:prstGeom>
          <a:noFill/>
          <a:ln w="9525">
            <a:noFill/>
          </a:ln>
        </p:spPr>
        <p:txBody>
          <a:bodyPr wrap="none" anchor="t">
            <a:spAutoFit/>
          </a:bodyPr>
          <a:p>
            <a:r>
              <a:rPr lang="zh-CN" altLang="en-US" sz="3600" b="1" dirty="0">
                <a:latin typeface="华文楷体" pitchFamily="2" charset="-122"/>
                <a:ea typeface="华文楷体" pitchFamily="2" charset="-122"/>
                <a:sym typeface="宋体" panose="02010600030101010101" pitchFamily="2" charset="-122"/>
              </a:rPr>
              <a:t>考场篇</a:t>
            </a:r>
            <a:r>
              <a:rPr lang="en-US" altLang="zh-CN" sz="3600" b="1" dirty="0">
                <a:latin typeface="华文楷体" pitchFamily="2" charset="-122"/>
                <a:ea typeface="华文楷体" pitchFamily="2" charset="-122"/>
                <a:sym typeface="宋体" panose="02010600030101010101" pitchFamily="2" charset="-122"/>
              </a:rPr>
              <a:t>——</a:t>
            </a:r>
            <a:r>
              <a:rPr lang="zh-CN" altLang="en-US" sz="3600" b="1" dirty="0">
                <a:latin typeface="华文楷体" pitchFamily="2" charset="-122"/>
                <a:ea typeface="华文楷体" pitchFamily="2" charset="-122"/>
                <a:sym typeface="宋体" panose="02010600030101010101" pitchFamily="2" charset="-122"/>
              </a:rPr>
              <a:t>学生考试违纪案例（三）</a:t>
            </a:r>
            <a:endParaRPr lang="zh-CN" altLang="en-US" sz="3600" b="1">
              <a:latin typeface="Arial" panose="020B0604020202020204" pitchFamily="34" charset="0"/>
              <a:ea typeface="宋体" panose="02010600030101010101" pitchFamily="2" charset="-122"/>
            </a:endParaRPr>
          </a:p>
        </p:txBody>
      </p:sp>
      <p:sp>
        <p:nvSpPr>
          <p:cNvPr id="13314" name="文本框 99"/>
          <p:cNvSpPr txBox="1"/>
          <p:nvPr/>
        </p:nvSpPr>
        <p:spPr>
          <a:xfrm>
            <a:off x="1588" y="657225"/>
            <a:ext cx="9140825" cy="6186488"/>
          </a:xfrm>
          <a:prstGeom prst="rect">
            <a:avLst/>
          </a:prstGeom>
          <a:noFill/>
          <a:ln w="9525">
            <a:noFill/>
          </a:ln>
        </p:spPr>
        <p:txBody>
          <a:bodyPr wrap="square" anchor="t">
            <a:spAutoFit/>
          </a:bodyPr>
          <a:p>
            <a:r>
              <a:rPr lang="zh-CN" altLang="en-US" sz="1800">
                <a:latin typeface="华文楷体" pitchFamily="2" charset="-122"/>
                <a:ea typeface="华文楷体" pitchFamily="2" charset="-122"/>
              </a:rPr>
              <a:t>4、留校察看处分</a:t>
            </a:r>
            <a:endParaRPr lang="zh-CN" altLang="en-US" sz="1800">
              <a:latin typeface="华文楷体" pitchFamily="2" charset="-122"/>
              <a:ea typeface="华文楷体" pitchFamily="2" charset="-122"/>
            </a:endParaRPr>
          </a:p>
          <a:p>
            <a:r>
              <a:rPr lang="zh-CN" altLang="en-US" sz="1800">
                <a:latin typeface="华文楷体" pitchFamily="2" charset="-122"/>
                <a:ea typeface="华文楷体" pitchFamily="2" charset="-122"/>
              </a:rPr>
              <a:t>案例一：王ⅹ，男， 20ⅹⅹ化工01班学生。该生在20ⅹⅹ年3月14日举行的《工程制图》补考考试中，由他人代替参加考试。根据《武汉工程大学邮电与信息工程学院学生违纪处分办法》第十四条第四款规定，经学院党政联席会研究决定，给予王ⅹ同学留校察看处分。                 </a:t>
            </a:r>
            <a:endParaRPr lang="zh-CN" altLang="en-US" sz="1800">
              <a:latin typeface="华文楷体" pitchFamily="2" charset="-122"/>
              <a:ea typeface="华文楷体" pitchFamily="2" charset="-122"/>
            </a:endParaRPr>
          </a:p>
          <a:p>
            <a:r>
              <a:rPr lang="zh-CN" altLang="en-US" sz="1800">
                <a:latin typeface="华文楷体" pitchFamily="2" charset="-122"/>
                <a:ea typeface="华文楷体" pitchFamily="2" charset="-122"/>
              </a:rPr>
              <a:t>    案例二：洪ⅹ，男， 20ⅹⅹ级土木工程05班学生。该生在20ⅹⅹ年6月6日举行的《混凝土结构》考试中，从夹带物品上抄袭答卷信息，携带手机且处于开机状态。根据《武汉工程大学邮电与信息工程学院学生违纪处分办法》第十四条第三款规定，经学院党政联席会研究决定，给予洪ⅹ同学留校察看处分。</a:t>
            </a:r>
            <a:endParaRPr lang="zh-CN" altLang="en-US" sz="1800">
              <a:latin typeface="华文楷体" pitchFamily="2" charset="-122"/>
              <a:ea typeface="华文楷体" pitchFamily="2" charset="-122"/>
            </a:endParaRPr>
          </a:p>
          <a:p>
            <a:r>
              <a:rPr lang="zh-CN" altLang="en-US" sz="1800">
                <a:latin typeface="华文楷体" pitchFamily="2" charset="-122"/>
                <a:ea typeface="华文楷体" pitchFamily="2" charset="-122"/>
              </a:rPr>
              <a:t>案例三：谢ⅹⅹ，男，20ⅹⅹ级工程项目管理01班学生。该生在20ⅹⅹ年9月19日举行的《大学英语》考试中，携带手机且处于开机状态，并储存与考试相关的资料。根据《武汉工程大学邮电与信息工程学院学生违纪处分办法》第十四条第四款规定，经学院党政联席会研究决定，给予谢ⅹⅹ同学留校察看处分。</a:t>
            </a:r>
            <a:endParaRPr lang="zh-CN" altLang="en-US" sz="1800">
              <a:latin typeface="华文楷体" pitchFamily="2" charset="-122"/>
              <a:ea typeface="华文楷体" pitchFamily="2" charset="-122"/>
            </a:endParaRPr>
          </a:p>
          <a:p>
            <a:r>
              <a:rPr lang="zh-CN" altLang="en-US" sz="1800">
                <a:latin typeface="华文楷体" pitchFamily="2" charset="-122"/>
                <a:ea typeface="华文楷体" pitchFamily="2" charset="-122"/>
              </a:rPr>
              <a:t>案例四：刘ⅹⅹ，男， 20ⅹⅹ级建筑工程技术01班学生。该生在20ⅹⅹ年10月10日举行的《土木工程材料》考试中，使用手机查阅考试内容相关信息。根据《武汉工程大学邮电与信息工程学院学生违纪处分办法》第十四条第三款规定，经学院党政联席会研究决定，给予刘ⅹⅹ同学留校察看处分。</a:t>
            </a:r>
            <a:endParaRPr lang="zh-CN" altLang="en-US" sz="1800">
              <a:latin typeface="华文楷体" pitchFamily="2" charset="-122"/>
              <a:ea typeface="华文楷体" pitchFamily="2" charset="-122"/>
            </a:endParaRPr>
          </a:p>
          <a:p>
            <a:r>
              <a:rPr lang="zh-CN" altLang="en-US" sz="1800">
                <a:latin typeface="华文楷体" pitchFamily="2" charset="-122"/>
                <a:ea typeface="华文楷体" pitchFamily="2" charset="-122"/>
              </a:rPr>
              <a:t>案例五：喻ⅹⅹ，20ⅹⅹ级国际经济与贸易01班学生。该生在20ⅹⅹ年9月19日举行的《会计学原理》考试中，代替他人考试。根据《武汉工程大学邮电与信息工程学院学生违纪处分办法》第十四条第四款规定，经学院党政联席会研究决定，给予喻ⅹⅹ同学留校察看处分。</a:t>
            </a:r>
            <a:endParaRPr lang="zh-CN" altLang="en-US" sz="1800">
              <a:latin typeface="华文楷体" pitchFamily="2" charset="-122"/>
              <a:ea typeface="华文楷体" pitchFamily="2" charset="-122"/>
            </a:endParaRPr>
          </a:p>
          <a:p>
            <a:endParaRPr lang="zh-CN" altLang="en-US" sz="1800">
              <a:latin typeface="华文楷体" pitchFamily="2" charset="-122"/>
              <a:ea typeface="华文楷体" pitchFamily="2" charset="-122"/>
            </a:endParaRPr>
          </a:p>
          <a:p>
            <a:endParaRPr lang="zh-CN" altLang="en-US" sz="1800">
              <a:latin typeface="华文楷体" pitchFamily="2" charset="-122"/>
              <a:ea typeface="华文楷体" pitchFamily="2" charset="-122"/>
            </a:endParaRP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337" name="Text Box 4"/>
          <p:cNvSpPr txBox="1"/>
          <p:nvPr/>
        </p:nvSpPr>
        <p:spPr>
          <a:xfrm>
            <a:off x="-3175" y="1457325"/>
            <a:ext cx="9151938" cy="3538538"/>
          </a:xfrm>
          <a:prstGeom prst="rect">
            <a:avLst/>
          </a:prstGeom>
          <a:noFill/>
          <a:ln w="9525">
            <a:noFill/>
          </a:ln>
        </p:spPr>
        <p:txBody>
          <a:bodyPr wrap="square" anchor="t">
            <a:spAutoFit/>
          </a:bodyPr>
          <a:p>
            <a:pPr>
              <a:spcBef>
                <a:spcPct val="50000"/>
              </a:spcBef>
            </a:pPr>
            <a:r>
              <a:rPr lang="zh-CN" altLang="en-US" sz="2800" dirty="0">
                <a:latin typeface="华文楷体" pitchFamily="2" charset="-122"/>
                <a:ea typeface="华文楷体" pitchFamily="2" charset="-122"/>
              </a:rPr>
              <a:t>看完这些实例，你有什么感想？</a:t>
            </a:r>
            <a:endParaRPr lang="zh-CN" altLang="en-US" sz="2800" dirty="0">
              <a:latin typeface="华文楷体" pitchFamily="2" charset="-122"/>
              <a:ea typeface="华文楷体" pitchFamily="2" charset="-122"/>
            </a:endParaRPr>
          </a:p>
          <a:p>
            <a:pPr algn="ctr">
              <a:spcBef>
                <a:spcPct val="50000"/>
              </a:spcBef>
            </a:pPr>
            <a:r>
              <a:rPr lang="zh-CN" altLang="en-US" sz="4000" dirty="0">
                <a:solidFill>
                  <a:srgbClr val="FF0000"/>
                </a:solidFill>
                <a:latin typeface="华文楷体" pitchFamily="2" charset="-122"/>
                <a:ea typeface="华文楷体" pitchFamily="2" charset="-122"/>
              </a:rPr>
              <a:t>考试失败还有机会，考试作弊遗憾终身。</a:t>
            </a:r>
            <a:endParaRPr lang="zh-CN" altLang="en-US" sz="4000" dirty="0">
              <a:solidFill>
                <a:srgbClr val="FF0000"/>
              </a:solidFill>
              <a:latin typeface="华文楷体" pitchFamily="2" charset="-122"/>
              <a:ea typeface="华文楷体" pitchFamily="2" charset="-122"/>
            </a:endParaRPr>
          </a:p>
          <a:p>
            <a:pPr>
              <a:spcBef>
                <a:spcPct val="50000"/>
              </a:spcBef>
            </a:pPr>
            <a:r>
              <a:rPr lang="zh-CN" altLang="en-US" sz="3600" dirty="0">
                <a:solidFill>
                  <a:srgbClr val="FF0000"/>
                </a:solidFill>
                <a:latin typeface="华文楷体" pitchFamily="2" charset="-122"/>
                <a:ea typeface="华文楷体" pitchFamily="2" charset="-122"/>
              </a:rPr>
              <a:t>      </a:t>
            </a:r>
            <a:r>
              <a:rPr lang="zh-CN" altLang="en-US" sz="2800" dirty="0">
                <a:latin typeface="华文楷体" pitchFamily="2" charset="-122"/>
                <a:ea typeface="华文楷体" pitchFamily="2" charset="-122"/>
                <a:sym typeface="宋体" panose="02010600030101010101" pitchFamily="2" charset="-122"/>
              </a:rPr>
              <a:t>其实无论是什么原因，选择作弊就是出卖自己的人格。这是一种极短视和不负责任的行为。</a:t>
            </a:r>
            <a:endParaRPr lang="zh-CN" altLang="en-US" sz="2800">
              <a:latin typeface="Arial" panose="020B0604020202020204" pitchFamily="34" charset="0"/>
              <a:ea typeface="宋体" panose="02010600030101010101" pitchFamily="2" charset="-122"/>
            </a:endParaRPr>
          </a:p>
          <a:p>
            <a:pPr>
              <a:spcBef>
                <a:spcPct val="50000"/>
              </a:spcBef>
            </a:pPr>
            <a:r>
              <a:rPr lang="zh-CN" altLang="en-US" sz="3600" b="1" dirty="0">
                <a:solidFill>
                  <a:srgbClr val="FF0000"/>
                </a:solidFill>
                <a:latin typeface="华文楷体" pitchFamily="2" charset="-122"/>
                <a:ea typeface="华文楷体" pitchFamily="2" charset="-122"/>
              </a:rPr>
              <a:t> </a:t>
            </a:r>
            <a:endParaRPr lang="zh-CN" altLang="en-US" sz="3600" b="1" dirty="0">
              <a:latin typeface="华文楷体" pitchFamily="2" charset="-122"/>
              <a:ea typeface="华文楷体" pitchFamily="2" charset="-122"/>
            </a:endParaRPr>
          </a:p>
        </p:txBody>
      </p:sp>
      <p:sp>
        <p:nvSpPr>
          <p:cNvPr id="14338" name="文本框 2"/>
          <p:cNvSpPr txBox="1"/>
          <p:nvPr/>
        </p:nvSpPr>
        <p:spPr>
          <a:xfrm>
            <a:off x="2276475" y="-9525"/>
            <a:ext cx="3990975" cy="645160"/>
          </a:xfrm>
          <a:prstGeom prst="rect">
            <a:avLst/>
          </a:prstGeom>
          <a:noFill/>
          <a:ln w="9525">
            <a:noFill/>
          </a:ln>
        </p:spPr>
        <p:txBody>
          <a:bodyPr wrap="square" anchor="t">
            <a:spAutoFit/>
          </a:bodyPr>
          <a:p>
            <a:r>
              <a:rPr lang="zh-CN" altLang="en-US" sz="3600" b="1">
                <a:latin typeface="华文楷体" pitchFamily="2" charset="-122"/>
                <a:ea typeface="华文楷体" pitchFamily="2" charset="-122"/>
              </a:rPr>
              <a:t>考场篇</a:t>
            </a:r>
            <a:r>
              <a:rPr lang="en-US" altLang="zh-CN" sz="3600" b="1">
                <a:latin typeface="华文楷体" pitchFamily="2" charset="-122"/>
                <a:ea typeface="华文楷体" pitchFamily="2" charset="-122"/>
              </a:rPr>
              <a:t>——</a:t>
            </a:r>
            <a:r>
              <a:rPr lang="zh-CN" altLang="en-US" sz="3600" b="1">
                <a:latin typeface="华文楷体" pitchFamily="2" charset="-122"/>
                <a:ea typeface="华文楷体" pitchFamily="2" charset="-122"/>
              </a:rPr>
              <a:t>反思</a:t>
            </a:r>
            <a:endParaRPr lang="zh-CN" altLang="en-US" sz="3600" b="1">
              <a:latin typeface="华文楷体" pitchFamily="2" charset="-122"/>
              <a:ea typeface="华文楷体" pitchFamily="2" charset="-122"/>
            </a:endParaRP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385" name="文本占位符 27651"/>
          <p:cNvSpPr>
            <a:spLocks noGrp="1"/>
          </p:cNvSpPr>
          <p:nvPr>
            <p:ph idx="1"/>
          </p:nvPr>
        </p:nvSpPr>
        <p:spPr>
          <a:xfrm>
            <a:off x="-4762" y="644525"/>
            <a:ext cx="9142412" cy="5397500"/>
          </a:xfrm>
        </p:spPr>
        <p:txBody>
          <a:bodyPr anchor="t"/>
          <a:p>
            <a:pPr marL="0" indent="0">
              <a:lnSpc>
                <a:spcPct val="90000"/>
              </a:lnSpc>
              <a:buNone/>
            </a:pPr>
            <a:r>
              <a:rPr lang="zh-CN" altLang="en-US" sz="2800" dirty="0">
                <a:latin typeface="华文楷体" pitchFamily="2" charset="-122"/>
                <a:ea typeface="华文楷体" pitchFamily="2" charset="-122"/>
              </a:rPr>
              <a:t>亲爱的同学们：</a:t>
            </a:r>
            <a:endParaRPr lang="zh-CN" altLang="en-US" sz="2800" dirty="0">
              <a:latin typeface="华文楷体" pitchFamily="2" charset="-122"/>
              <a:ea typeface="华文楷体" pitchFamily="2" charset="-122"/>
            </a:endParaRPr>
          </a:p>
          <a:p>
            <a:pPr marL="0" indent="0">
              <a:lnSpc>
                <a:spcPct val="90000"/>
              </a:lnSpc>
              <a:buNone/>
            </a:pPr>
            <a:r>
              <a:rPr lang="zh-CN" altLang="en-US" sz="2800" dirty="0">
                <a:latin typeface="华文楷体" pitchFamily="2" charset="-122"/>
                <a:ea typeface="华文楷体" pitchFamily="2" charset="-122"/>
              </a:rPr>
              <a:t>        值此期末考试和四六级即将来临之际，为了更好地贯彻落实我院加强学风、考风建设的要求，学生工作处特向全体同学发出“认真复习备考、严肃考风考纪”的倡议。希望每一位同学都能奉行“一份耕耘、一份收获”的原则，诚信应考，以真实的成绩证明自己的实力。</a:t>
            </a:r>
            <a:endParaRPr lang="zh-CN" altLang="en-US" sz="2800" dirty="0">
              <a:latin typeface="华文楷体" pitchFamily="2" charset="-122"/>
              <a:ea typeface="华文楷体" pitchFamily="2" charset="-122"/>
            </a:endParaRPr>
          </a:p>
          <a:p>
            <a:pPr marL="0" indent="0">
              <a:lnSpc>
                <a:spcPct val="80000"/>
              </a:lnSpc>
              <a:buNone/>
            </a:pPr>
            <a:r>
              <a:rPr lang="zh-CN" altLang="en-US" sz="2800">
                <a:latin typeface="华文楷体" pitchFamily="2" charset="-122"/>
                <a:ea typeface="华文楷体" pitchFamily="2" charset="-122"/>
              </a:rPr>
              <a:t>        考风考纪不仅关系到学院的学风，也关系到同学们的前途和未来。所以考试违纪作弊风气是绝对要不得的，一旦形成，不仅会引起同学们学习上的不正当竞争，还会影响同学们学习的积极性，更会妨碍学院教学工作的顺利开展，最终受害的还是学生自己。</a:t>
            </a:r>
            <a:endParaRPr lang="zh-CN" altLang="en-US" sz="2800">
              <a:latin typeface="华文楷体" pitchFamily="2" charset="-122"/>
              <a:ea typeface="华文楷体" pitchFamily="2" charset="-122"/>
            </a:endParaRPr>
          </a:p>
          <a:p>
            <a:pPr marL="0" indent="0">
              <a:lnSpc>
                <a:spcPct val="80000"/>
              </a:lnSpc>
              <a:buNone/>
            </a:pPr>
            <a:r>
              <a:rPr lang="zh-CN" altLang="en-US" sz="2800">
                <a:latin typeface="华文楷体" pitchFamily="2" charset="-122"/>
                <a:ea typeface="华文楷体" pitchFamily="2" charset="-122"/>
              </a:rPr>
              <a:t>        因违反考试纪律而受到严厉的纪律处分，给自己以后的发展留下了一层抹不掉的阴影，在人生的征程中会留下痛苦的回忆。</a:t>
            </a:r>
            <a:r>
              <a:rPr lang="zh-CN" altLang="en-US" sz="2800" dirty="0"/>
              <a:t>　　　</a:t>
            </a:r>
            <a:endParaRPr lang="zh-CN" altLang="en-US" sz="2800" dirty="0"/>
          </a:p>
        </p:txBody>
      </p:sp>
      <p:sp>
        <p:nvSpPr>
          <p:cNvPr id="2" name="文本框 1"/>
          <p:cNvSpPr txBox="1"/>
          <p:nvPr/>
        </p:nvSpPr>
        <p:spPr>
          <a:xfrm>
            <a:off x="2077085" y="-635"/>
            <a:ext cx="4989830" cy="645160"/>
          </a:xfrm>
          <a:prstGeom prst="rect">
            <a:avLst/>
          </a:prstGeom>
          <a:noFill/>
        </p:spPr>
        <p:txBody>
          <a:bodyPr wrap="square" rtlCol="0">
            <a:spAutoFit/>
          </a:bodyPr>
          <a:p>
            <a:pPr algn="ctr"/>
            <a:r>
              <a:rPr lang="zh-CN" altLang="en-US" sz="3600" b="1" noProof="1">
                <a:ln w="9525" cap="flat" cmpd="sng">
                  <a:solidFill>
                    <a:srgbClr val="000000"/>
                  </a:solidFill>
                  <a:prstDash val="solid"/>
                  <a:headEnd type="none" w="med" len="med"/>
                  <a:tailEnd type="none" w="med" len="med"/>
                </a:ln>
                <a:solidFill>
                  <a:srgbClr val="000000">
                    <a:alpha val="100000"/>
                  </a:srgbClr>
                </a:solidFill>
                <a:latin typeface="华文楷体" pitchFamily="2" charset="-122"/>
                <a:ea typeface="华文楷体" pitchFamily="2" charset="-122"/>
                <a:cs typeface="+mn-ea"/>
                <a:sym typeface="+mn-ea"/>
              </a:rPr>
              <a:t>三、学生工作处的忠告</a:t>
            </a:r>
            <a:endParaRPr lang="zh-CN" altLang="en-US" sz="3600" b="1" noProof="1">
              <a:latin typeface="华文楷体" pitchFamily="2" charset="-122"/>
              <a:ea typeface="华文楷体" pitchFamily="2" charset="-122"/>
            </a:endParaRP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409" name="标题 29697"/>
          <p:cNvSpPr>
            <a:spLocks noGrp="1"/>
          </p:cNvSpPr>
          <p:nvPr>
            <p:ph type="title"/>
          </p:nvPr>
        </p:nvSpPr>
        <p:spPr>
          <a:xfrm>
            <a:off x="0" y="-1587"/>
            <a:ext cx="9144000" cy="1143000"/>
          </a:xfrm>
        </p:spPr>
        <p:txBody>
          <a:bodyPr anchor="ctr"/>
          <a:p>
            <a:r>
              <a:rPr lang="zh-CN" altLang="en-US" sz="3600" b="1">
                <a:solidFill>
                  <a:schemeClr val="tx1"/>
                </a:solidFill>
                <a:latin typeface="华文楷体" pitchFamily="2" charset="-122"/>
                <a:ea typeface="华文楷体" pitchFamily="2" charset="-122"/>
              </a:rPr>
              <a:t>学生工作处的忠告</a:t>
            </a:r>
            <a:br>
              <a:rPr lang="zh-CN" altLang="en-US" sz="3600" b="1">
                <a:solidFill>
                  <a:schemeClr val="tx1"/>
                </a:solidFill>
                <a:latin typeface="华文楷体" pitchFamily="2" charset="-122"/>
                <a:ea typeface="华文楷体" pitchFamily="2" charset="-122"/>
              </a:rPr>
            </a:br>
            <a:r>
              <a:rPr lang="en-US" altLang="zh-CN" sz="3600" b="1">
                <a:solidFill>
                  <a:schemeClr val="tx1"/>
                </a:solidFill>
                <a:latin typeface="华文楷体" pitchFamily="2" charset="-122"/>
                <a:ea typeface="华文楷体" pitchFamily="2" charset="-122"/>
              </a:rPr>
              <a:t>“</a:t>
            </a:r>
            <a:r>
              <a:rPr lang="zh-CN" altLang="en-US" sz="3600" b="1">
                <a:solidFill>
                  <a:schemeClr val="tx1"/>
                </a:solidFill>
                <a:latin typeface="华文楷体" pitchFamily="2" charset="-122"/>
                <a:ea typeface="华文楷体" pitchFamily="2" charset="-122"/>
              </a:rPr>
              <a:t>认真复习备考、严肃考风考纪</a:t>
            </a:r>
            <a:r>
              <a:rPr lang="en-US" altLang="zh-CN" sz="3600" b="1">
                <a:solidFill>
                  <a:schemeClr val="tx1"/>
                </a:solidFill>
                <a:latin typeface="华文楷体" pitchFamily="2" charset="-122"/>
                <a:ea typeface="华文楷体" pitchFamily="2" charset="-122"/>
              </a:rPr>
              <a:t>”</a:t>
            </a:r>
            <a:r>
              <a:rPr lang="zh-CN" altLang="en-US" sz="3600" b="1">
                <a:solidFill>
                  <a:schemeClr val="tx1"/>
                </a:solidFill>
                <a:latin typeface="华文楷体" pitchFamily="2" charset="-122"/>
                <a:ea typeface="华文楷体" pitchFamily="2" charset="-122"/>
              </a:rPr>
              <a:t>倡议书</a:t>
            </a:r>
            <a:endParaRPr lang="zh-CN" altLang="en-US" sz="3600" b="1">
              <a:solidFill>
                <a:schemeClr val="tx1"/>
              </a:solidFill>
              <a:latin typeface="华文楷体" pitchFamily="2" charset="-122"/>
              <a:ea typeface="华文楷体" pitchFamily="2" charset="-122"/>
            </a:endParaRPr>
          </a:p>
        </p:txBody>
      </p:sp>
      <p:sp>
        <p:nvSpPr>
          <p:cNvPr id="29699" name="文本占位符 29698"/>
          <p:cNvSpPr>
            <a:spLocks noGrp="1"/>
          </p:cNvSpPr>
          <p:nvPr>
            <p:ph type="body" sz="half"/>
          </p:nvPr>
        </p:nvSpPr>
        <p:spPr>
          <a:xfrm>
            <a:off x="0" y="1600200"/>
            <a:ext cx="4651375" cy="3038475"/>
          </a:xfrm>
        </p:spPr>
        <p:txBody>
          <a:bodyPr anchor="t"/>
          <a:lstStyle>
            <a:lvl1pPr lvl="0">
              <a:defRPr sz="2800"/>
            </a:lvl1pPr>
            <a:lvl2pPr lvl="1">
              <a:defRPr sz="2400"/>
            </a:lvl2pPr>
            <a:lvl3pPr lvl="2">
              <a:defRPr sz="2000"/>
            </a:lvl3pPr>
            <a:lvl4pPr lvl="3">
              <a:defRPr sz="1800"/>
            </a:lvl4pPr>
            <a:lvl5pPr lvl="4">
              <a:defRPr sz="1800"/>
            </a:lvl5pPr>
          </a:lstStyle>
          <a:p>
            <a:pPr lvl="0" indent="-342900"/>
            <a:r>
              <a:rPr lang="en-US" altLang="zh-CN" sz="2800">
                <a:latin typeface="华文楷体" pitchFamily="2" charset="-122"/>
                <a:ea typeface="华文楷体" pitchFamily="2" charset="-122"/>
              </a:rPr>
              <a:t>1.    </a:t>
            </a:r>
            <a:r>
              <a:rPr lang="zh-CN" altLang="en-US" sz="2800">
                <a:latin typeface="华文楷体" pitchFamily="2" charset="-122"/>
                <a:ea typeface="华文楷体" pitchFamily="2" charset="-122"/>
              </a:rPr>
              <a:t>提高自身道德修养，做一名诚信大学生。我们是</a:t>
            </a:r>
            <a:r>
              <a:rPr lang="en-US" altLang="zh-CN" sz="2800">
                <a:latin typeface="华文楷体" pitchFamily="2" charset="-122"/>
                <a:ea typeface="华文楷体" pitchFamily="2" charset="-122"/>
              </a:rPr>
              <a:t>21</a:t>
            </a:r>
            <a:r>
              <a:rPr lang="zh-CN" altLang="en-US" sz="2800">
                <a:latin typeface="华文楷体" pitchFamily="2" charset="-122"/>
                <a:ea typeface="华文楷体" pitchFamily="2" charset="-122"/>
              </a:rPr>
              <a:t>世纪的青年，是祖国未来的希望，当诚信学生，作文明公民，既是时代的需要，更是做人的基本准则。</a:t>
            </a:r>
            <a:endParaRPr lang="zh-CN" altLang="en-US" sz="2800">
              <a:latin typeface="华文楷体" pitchFamily="2" charset="-122"/>
              <a:ea typeface="华文楷体" pitchFamily="2" charset="-122"/>
            </a:endParaRPr>
          </a:p>
        </p:txBody>
      </p:sp>
      <p:sp>
        <p:nvSpPr>
          <p:cNvPr id="29700" name="文本占位符 29699"/>
          <p:cNvSpPr>
            <a:spLocks noGrp="1"/>
          </p:cNvSpPr>
          <p:nvPr>
            <p:ph type="body" sz="half"/>
          </p:nvPr>
        </p:nvSpPr>
        <p:spPr>
          <a:xfrm>
            <a:off x="4651375" y="1525588"/>
            <a:ext cx="4492625" cy="4368800"/>
          </a:xfrm>
        </p:spPr>
        <p:txBody>
          <a:bodyPr anchor="t"/>
          <a:lstStyle>
            <a:lvl1pPr lvl="0">
              <a:defRPr sz="2800"/>
            </a:lvl1pPr>
            <a:lvl2pPr lvl="1">
              <a:defRPr sz="2400"/>
            </a:lvl2pPr>
            <a:lvl3pPr lvl="2">
              <a:defRPr sz="2000"/>
            </a:lvl3pPr>
            <a:lvl4pPr lvl="3">
              <a:defRPr sz="1800"/>
            </a:lvl4pPr>
            <a:lvl5pPr lvl="4">
              <a:defRPr sz="1800"/>
            </a:lvl5pPr>
          </a:lstStyle>
          <a:p>
            <a:pPr lvl="0" indent="-342900"/>
            <a:r>
              <a:rPr lang="en-US" altLang="zh-CN" sz="2800">
                <a:latin typeface="华文楷体" pitchFamily="2" charset="-122"/>
                <a:ea typeface="华文楷体" pitchFamily="2" charset="-122"/>
              </a:rPr>
              <a:t>2.    </a:t>
            </a:r>
            <a:r>
              <a:rPr lang="zh-CN" altLang="en-US" sz="2800">
                <a:latin typeface="华文楷体" pitchFamily="2" charset="-122"/>
                <a:ea typeface="华文楷体" pitchFamily="2" charset="-122"/>
              </a:rPr>
              <a:t>严格遵守考试纪律，做一名合格大学生。我们要认真学习《学生手册》中《武汉工程大学邮电与信息工程学院学生违纪处分办法》相关规定，理解学院考试的权威性和严肃性，考试舞弊的危害性，尤其是携带手机进入考场的后果。</a:t>
            </a:r>
            <a:endParaRPr lang="zh-CN" altLang="en-US" sz="2800">
              <a:latin typeface="华文楷体" pitchFamily="2" charset="-122"/>
              <a:ea typeface="华文楷体"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29699">
                                            <p:txEl>
                                              <p:charRg st="0" end="75"/>
                                            </p:txEl>
                                          </p:spTgt>
                                        </p:tgtEl>
                                        <p:attrNameLst>
                                          <p:attrName>style.visibility</p:attrName>
                                        </p:attrNameLst>
                                      </p:cBhvr>
                                      <p:to>
                                        <p:strVal val="visible"/>
                                      </p:to>
                                    </p:set>
                                    <p:animEffect transition="in" filter="wedge">
                                      <p:cBhvr>
                                        <p:cTn id="7" dur="2000"/>
                                        <p:tgtEl>
                                          <p:spTgt spid="29699">
                                            <p:txEl>
                                              <p:charRg st="0" end="75"/>
                                            </p:txEl>
                                          </p:spTgt>
                                        </p:tgtEl>
                                      </p:cBhvr>
                                    </p:animEffect>
                                  </p:childTnLst>
                                </p:cTn>
                              </p:par>
                            </p:childTnLst>
                          </p:cTn>
                        </p:par>
                      </p:childTnLst>
                    </p:cTn>
                  </p:par>
                  <p:par>
                    <p:cTn id="8" fill="hold">
                      <p:stCondLst>
                        <p:cond delay="indefinite"/>
                      </p:stCondLst>
                      <p:childTnLst>
                        <p:par>
                          <p:cTn id="9" fill="hold">
                            <p:stCondLst>
                              <p:cond delay="0"/>
                            </p:stCondLst>
                            <p:childTnLst>
                              <p:par>
                                <p:cTn id="10" presetID="40" presetClass="entr" presetSubtype="0" fill="hold" grpId="6" nodeType="clickEffect">
                                  <p:stCondLst>
                                    <p:cond delay="0"/>
                                  </p:stCondLst>
                                  <p:iterate type="lt">
                                    <p:tmPct val="10000"/>
                                  </p:iterate>
                                  <p:childTnLst>
                                    <p:set>
                                      <p:cBhvr>
                                        <p:cTn id="11" dur="1" fill="hold">
                                          <p:stCondLst>
                                            <p:cond delay="0"/>
                                          </p:stCondLst>
                                        </p:cTn>
                                        <p:tgtEl>
                                          <p:spTgt spid="29700">
                                            <p:txEl>
                                              <p:charRg st="0" end="80"/>
                                            </p:txEl>
                                          </p:spTgt>
                                        </p:tgtEl>
                                        <p:attrNameLst>
                                          <p:attrName>style.visibility</p:attrName>
                                        </p:attrNameLst>
                                      </p:cBhvr>
                                      <p:to>
                                        <p:strVal val="visible"/>
                                      </p:to>
                                    </p:set>
                                    <p:animEffect transition="in" filter="fade">
                                      <p:cBhvr>
                                        <p:cTn id="12" dur="1000"/>
                                        <p:tgtEl>
                                          <p:spTgt spid="29700">
                                            <p:txEl>
                                              <p:charRg st="0" end="80"/>
                                            </p:txEl>
                                          </p:spTgt>
                                        </p:tgtEl>
                                      </p:cBhvr>
                                    </p:animEffect>
                                    <p:anim calcmode="lin" valueType="num">
                                      <p:cBhvr>
                                        <p:cTn id="13" dur="1000" fill="hold"/>
                                        <p:tgtEl>
                                          <p:spTgt spid="29700">
                                            <p:txEl>
                                              <p:charRg st="0" end="80"/>
                                            </p:txEl>
                                          </p:spTgt>
                                        </p:tgtEl>
                                        <p:attrNameLst>
                                          <p:attrName>ppt_x</p:attrName>
                                        </p:attrNameLst>
                                      </p:cBhvr>
                                      <p:tavLst>
                                        <p:tav tm="0">
                                          <p:val>
                                            <p:strVal val="#ppt_x-.1"/>
                                          </p:val>
                                        </p:tav>
                                        <p:tav tm="100000">
                                          <p:val>
                                            <p:strVal val="#ppt_x"/>
                                          </p:val>
                                        </p:tav>
                                      </p:tavLst>
                                    </p:anim>
                                    <p:anim calcmode="lin" valueType="num">
                                      <p:cBhvr>
                                        <p:cTn id="14" dur="1000" fill="hold"/>
                                        <p:tgtEl>
                                          <p:spTgt spid="29700">
                                            <p:txEl>
                                              <p:charRg st="0" end="8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9" grpId="0" build="p"/>
      <p:bldP spid="29700" grpId="1" build="p"/>
      <p:bldP spid="29700" grpId="3" build="p"/>
      <p:bldP spid="29700" grpId="4" build="p"/>
      <p:bldP spid="29700" grpId="6"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433" name="标题 29697"/>
          <p:cNvSpPr>
            <a:spLocks noGrp="1"/>
          </p:cNvSpPr>
          <p:nvPr>
            <p:ph type="title"/>
          </p:nvPr>
        </p:nvSpPr>
        <p:spPr>
          <a:xfrm>
            <a:off x="0" y="15875"/>
            <a:ext cx="9144000" cy="1143000"/>
          </a:xfrm>
        </p:spPr>
        <p:txBody>
          <a:bodyPr anchor="ctr"/>
          <a:p>
            <a:r>
              <a:rPr lang="zh-CN" altLang="en-US" sz="3600" b="1">
                <a:solidFill>
                  <a:schemeClr val="tx1"/>
                </a:solidFill>
                <a:latin typeface="华文楷体" pitchFamily="2" charset="-122"/>
                <a:ea typeface="华文楷体" pitchFamily="2" charset="-122"/>
              </a:rPr>
              <a:t>学生工作处的忠告</a:t>
            </a:r>
            <a:br>
              <a:rPr lang="zh-CN" altLang="en-US" sz="3600" b="1">
                <a:solidFill>
                  <a:schemeClr val="tx1"/>
                </a:solidFill>
                <a:latin typeface="华文楷体" pitchFamily="2" charset="-122"/>
                <a:ea typeface="华文楷体" pitchFamily="2" charset="-122"/>
              </a:rPr>
            </a:br>
            <a:r>
              <a:rPr lang="en-US" altLang="zh-CN" sz="3600" b="1">
                <a:solidFill>
                  <a:schemeClr val="tx1"/>
                </a:solidFill>
                <a:latin typeface="华文楷体" pitchFamily="2" charset="-122"/>
                <a:ea typeface="华文楷体" pitchFamily="2" charset="-122"/>
              </a:rPr>
              <a:t>“</a:t>
            </a:r>
            <a:r>
              <a:rPr lang="zh-CN" altLang="en-US" sz="3600" b="1">
                <a:solidFill>
                  <a:schemeClr val="tx1"/>
                </a:solidFill>
                <a:latin typeface="华文楷体" pitchFamily="2" charset="-122"/>
                <a:ea typeface="华文楷体" pitchFamily="2" charset="-122"/>
              </a:rPr>
              <a:t>认真复习备考、严肃考风考纪</a:t>
            </a:r>
            <a:r>
              <a:rPr lang="en-US" altLang="zh-CN" sz="3600" b="1">
                <a:solidFill>
                  <a:schemeClr val="tx1"/>
                </a:solidFill>
                <a:latin typeface="华文楷体" pitchFamily="2" charset="-122"/>
                <a:ea typeface="华文楷体" pitchFamily="2" charset="-122"/>
              </a:rPr>
              <a:t>”</a:t>
            </a:r>
            <a:r>
              <a:rPr lang="zh-CN" altLang="en-US" sz="3600" b="1">
                <a:solidFill>
                  <a:schemeClr val="tx1"/>
                </a:solidFill>
                <a:latin typeface="华文楷体" pitchFamily="2" charset="-122"/>
                <a:ea typeface="华文楷体" pitchFamily="2" charset="-122"/>
              </a:rPr>
              <a:t>倡议书</a:t>
            </a:r>
            <a:endParaRPr lang="zh-CN" altLang="en-US" sz="3600" b="1">
              <a:solidFill>
                <a:schemeClr val="tx1"/>
              </a:solidFill>
              <a:latin typeface="华文楷体" pitchFamily="2" charset="-122"/>
              <a:ea typeface="华文楷体" pitchFamily="2" charset="-122"/>
            </a:endParaRPr>
          </a:p>
        </p:txBody>
      </p:sp>
      <p:sp>
        <p:nvSpPr>
          <p:cNvPr id="29699" name="文本占位符 29698"/>
          <p:cNvSpPr>
            <a:spLocks noGrp="1"/>
          </p:cNvSpPr>
          <p:nvPr>
            <p:ph type="body" sz="half"/>
          </p:nvPr>
        </p:nvSpPr>
        <p:spPr>
          <a:xfrm>
            <a:off x="0" y="1525588"/>
            <a:ext cx="4602163" cy="4525962"/>
          </a:xfrm>
        </p:spPr>
        <p:txBody>
          <a:bodyPr anchor="t"/>
          <a:lstStyle>
            <a:lvl1pPr lvl="0">
              <a:defRPr sz="2800"/>
            </a:lvl1pPr>
            <a:lvl2pPr lvl="1">
              <a:defRPr sz="2400"/>
            </a:lvl2pPr>
            <a:lvl3pPr lvl="2">
              <a:defRPr sz="2000"/>
            </a:lvl3pPr>
            <a:lvl4pPr lvl="3">
              <a:defRPr sz="1800"/>
            </a:lvl4pPr>
            <a:lvl5pPr lvl="4">
              <a:defRPr sz="1800"/>
            </a:lvl5pPr>
          </a:lstStyle>
          <a:p>
            <a:pPr lvl="0" indent="-342900"/>
            <a:r>
              <a:rPr lang="en-US" altLang="zh-CN" sz="2800">
                <a:latin typeface="华文楷体" pitchFamily="2" charset="-122"/>
                <a:ea typeface="华文楷体" pitchFamily="2" charset="-122"/>
              </a:rPr>
              <a:t>3.    </a:t>
            </a:r>
            <a:r>
              <a:rPr lang="zh-CN" altLang="en-US" sz="2800">
                <a:latin typeface="华文楷体" pitchFamily="2" charset="-122"/>
                <a:ea typeface="华文楷体" pitchFamily="2" charset="-122"/>
              </a:rPr>
              <a:t>努力学习，刻苦钻研，做一名优秀大学生。我们要充分利用迎考的时间，认真复习好每一门功课，以严谨的态度对待每一场考试，发挥真实水平，考出优异成绩。</a:t>
            </a:r>
            <a:endParaRPr lang="zh-CN" altLang="en-US" sz="2800">
              <a:latin typeface="华文楷体" pitchFamily="2" charset="-122"/>
              <a:ea typeface="华文楷体" pitchFamily="2" charset="-122"/>
            </a:endParaRPr>
          </a:p>
        </p:txBody>
      </p:sp>
      <p:sp>
        <p:nvSpPr>
          <p:cNvPr id="29700" name="文本占位符 29699"/>
          <p:cNvSpPr>
            <a:spLocks noGrp="1"/>
          </p:cNvSpPr>
          <p:nvPr>
            <p:ph type="body" sz="half"/>
          </p:nvPr>
        </p:nvSpPr>
        <p:spPr>
          <a:xfrm>
            <a:off x="4602163" y="1525588"/>
            <a:ext cx="4541837" cy="3875087"/>
          </a:xfrm>
        </p:spPr>
        <p:txBody>
          <a:bodyPr anchor="t"/>
          <a:lstStyle>
            <a:lvl1pPr lvl="0">
              <a:defRPr sz="2800"/>
            </a:lvl1pPr>
            <a:lvl2pPr lvl="1">
              <a:defRPr sz="2400"/>
            </a:lvl2pPr>
            <a:lvl3pPr lvl="2">
              <a:defRPr sz="2000"/>
            </a:lvl3pPr>
            <a:lvl4pPr lvl="3">
              <a:defRPr sz="1800"/>
            </a:lvl4pPr>
            <a:lvl5pPr lvl="4">
              <a:defRPr sz="1800"/>
            </a:lvl5pPr>
          </a:lstStyle>
          <a:p>
            <a:pPr lvl="0" indent="-342900"/>
            <a:r>
              <a:rPr lang="en-US" altLang="zh-CN" sz="2800">
                <a:latin typeface="华文楷体" pitchFamily="2" charset="-122"/>
                <a:ea typeface="华文楷体" pitchFamily="2" charset="-122"/>
              </a:rPr>
              <a:t>4.    </a:t>
            </a:r>
            <a:r>
              <a:rPr lang="zh-CN" altLang="en-US" sz="2800">
                <a:latin typeface="华文楷体" pitchFamily="2" charset="-122"/>
                <a:ea typeface="华文楷体" pitchFamily="2" charset="-122"/>
              </a:rPr>
              <a:t>从我做起，从现在做起，做文明大学生。千里之行始于足下，良好的学风，文明的院风，应当从自己做起，从现在做起。我们每一名同学都要自觉抵制作弊行为，大胆地同一切违纪作弊行为做坚决的斗争。</a:t>
            </a:r>
            <a:endParaRPr lang="zh-CN" altLang="en-US" sz="2800">
              <a:latin typeface="华文楷体" pitchFamily="2" charset="-122"/>
              <a:ea typeface="华文楷体"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29699">
                                            <p:txEl>
                                              <p:charRg st="0" end="75"/>
                                            </p:txEl>
                                          </p:spTgt>
                                        </p:tgtEl>
                                        <p:attrNameLst>
                                          <p:attrName>style.visibility</p:attrName>
                                        </p:attrNameLst>
                                      </p:cBhvr>
                                      <p:to>
                                        <p:strVal val="visible"/>
                                      </p:to>
                                    </p:set>
                                    <p:animEffect transition="in" filter="wedge">
                                      <p:cBhvr>
                                        <p:cTn id="7" dur="2000"/>
                                        <p:tgtEl>
                                          <p:spTgt spid="29699">
                                            <p:txEl>
                                              <p:charRg st="0" end="75"/>
                                            </p:txEl>
                                          </p:spTgt>
                                        </p:tgtEl>
                                      </p:cBhvr>
                                    </p:animEffect>
                                  </p:childTnLst>
                                </p:cTn>
                              </p:par>
                            </p:childTnLst>
                          </p:cTn>
                        </p:par>
                      </p:childTnLst>
                    </p:cTn>
                  </p:par>
                  <p:par>
                    <p:cTn id="8" fill="hold">
                      <p:stCondLst>
                        <p:cond delay="indefinite"/>
                      </p:stCondLst>
                      <p:childTnLst>
                        <p:par>
                          <p:cTn id="9" fill="hold">
                            <p:stCondLst>
                              <p:cond delay="0"/>
                            </p:stCondLst>
                            <p:childTnLst>
                              <p:par>
                                <p:cTn id="10" presetID="40" presetClass="entr" presetSubtype="0" fill="hold" grpId="6" nodeType="clickEffect">
                                  <p:stCondLst>
                                    <p:cond delay="0"/>
                                  </p:stCondLst>
                                  <p:iterate type="lt">
                                    <p:tmPct val="10000"/>
                                  </p:iterate>
                                  <p:childTnLst>
                                    <p:set>
                                      <p:cBhvr>
                                        <p:cTn id="11" dur="1" fill="hold">
                                          <p:stCondLst>
                                            <p:cond delay="0"/>
                                          </p:stCondLst>
                                        </p:cTn>
                                        <p:tgtEl>
                                          <p:spTgt spid="29700">
                                            <p:txEl>
                                              <p:charRg st="0" end="80"/>
                                            </p:txEl>
                                          </p:spTgt>
                                        </p:tgtEl>
                                        <p:attrNameLst>
                                          <p:attrName>style.visibility</p:attrName>
                                        </p:attrNameLst>
                                      </p:cBhvr>
                                      <p:to>
                                        <p:strVal val="visible"/>
                                      </p:to>
                                    </p:set>
                                    <p:animEffect transition="in" filter="fade">
                                      <p:cBhvr>
                                        <p:cTn id="12" dur="1000"/>
                                        <p:tgtEl>
                                          <p:spTgt spid="29700">
                                            <p:txEl>
                                              <p:charRg st="0" end="80"/>
                                            </p:txEl>
                                          </p:spTgt>
                                        </p:tgtEl>
                                      </p:cBhvr>
                                    </p:animEffect>
                                    <p:anim calcmode="lin" valueType="num">
                                      <p:cBhvr>
                                        <p:cTn id="13" dur="1000" fill="hold"/>
                                        <p:tgtEl>
                                          <p:spTgt spid="29700">
                                            <p:txEl>
                                              <p:charRg st="0" end="80"/>
                                            </p:txEl>
                                          </p:spTgt>
                                        </p:tgtEl>
                                        <p:attrNameLst>
                                          <p:attrName>ppt_x</p:attrName>
                                        </p:attrNameLst>
                                      </p:cBhvr>
                                      <p:tavLst>
                                        <p:tav tm="0">
                                          <p:val>
                                            <p:strVal val="#ppt_x-.1"/>
                                          </p:val>
                                        </p:tav>
                                        <p:tav tm="100000">
                                          <p:val>
                                            <p:strVal val="#ppt_x"/>
                                          </p:val>
                                        </p:tav>
                                      </p:tavLst>
                                    </p:anim>
                                    <p:anim calcmode="lin" valueType="num">
                                      <p:cBhvr>
                                        <p:cTn id="14" dur="1000" fill="hold"/>
                                        <p:tgtEl>
                                          <p:spTgt spid="29700">
                                            <p:txEl>
                                              <p:charRg st="0" end="8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9" grpId="0" build="p"/>
      <p:bldP spid="29700" grpId="1" build="p"/>
      <p:bldP spid="29700" grpId="3" build="p"/>
      <p:bldP spid="29700" grpId="4" build="p"/>
      <p:bldP spid="29700" grpId="6"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9457" name="文本框 31745"/>
          <p:cNvSpPr txBox="1"/>
          <p:nvPr/>
        </p:nvSpPr>
        <p:spPr>
          <a:xfrm>
            <a:off x="0" y="644525"/>
            <a:ext cx="9144000" cy="2244725"/>
          </a:xfrm>
          <a:prstGeom prst="rect">
            <a:avLst/>
          </a:prstGeom>
          <a:noFill/>
          <a:ln w="9525">
            <a:noFill/>
          </a:ln>
        </p:spPr>
        <p:txBody>
          <a:bodyPr wrap="square" anchor="t">
            <a:spAutoFit/>
          </a:bodyPr>
          <a:p>
            <a:pPr indent="381000"/>
            <a:r>
              <a:rPr lang="en-US" altLang="zh-CN" sz="2800" dirty="0">
                <a:solidFill>
                  <a:srgbClr val="000000"/>
                </a:solidFill>
                <a:latin typeface="华文楷体" pitchFamily="2" charset="-122"/>
                <a:ea typeface="华文楷体" pitchFamily="2" charset="-122"/>
                <a:sym typeface="仿宋_GB2312" charset="0"/>
              </a:rPr>
              <a:t>   </a:t>
            </a:r>
            <a:r>
              <a:rPr lang="zh-CN" altLang="en-US" sz="2800" dirty="0">
                <a:solidFill>
                  <a:srgbClr val="000000"/>
                </a:solidFill>
                <a:latin typeface="华文楷体" pitchFamily="2" charset="-122"/>
                <a:ea typeface="华文楷体" pitchFamily="2" charset="-122"/>
                <a:sym typeface="仿宋_GB2312" charset="0"/>
              </a:rPr>
              <a:t>希望同学们都能够以平常心对待考试，相互监督，杜绝考试违纪作弊现象；</a:t>
            </a:r>
            <a:r>
              <a:rPr lang="zh-CN" altLang="en-US" sz="2800" dirty="0">
                <a:solidFill>
                  <a:srgbClr val="FF0000"/>
                </a:solidFill>
                <a:latin typeface="华文楷体" pitchFamily="2" charset="-122"/>
                <a:ea typeface="华文楷体" pitchFamily="2" charset="-122"/>
                <a:sym typeface="仿宋_GB2312" charset="0"/>
              </a:rPr>
              <a:t>以实力争取优异成绩，以诚信展现良好学风</a:t>
            </a:r>
            <a:r>
              <a:rPr lang="zh-CN" altLang="en-US" sz="2800" dirty="0">
                <a:solidFill>
                  <a:srgbClr val="000000"/>
                </a:solidFill>
                <a:latin typeface="华文楷体" pitchFamily="2" charset="-122"/>
                <a:ea typeface="华文楷体" pitchFamily="2" charset="-122"/>
                <a:sym typeface="仿宋_GB2312" charset="0"/>
              </a:rPr>
              <a:t>。</a:t>
            </a:r>
            <a:endParaRPr lang="zh-CN" altLang="en-US" sz="2800" dirty="0">
              <a:solidFill>
                <a:srgbClr val="000000"/>
              </a:solidFill>
              <a:latin typeface="华文楷体" pitchFamily="2" charset="-122"/>
              <a:ea typeface="华文楷体" pitchFamily="2" charset="-122"/>
              <a:sym typeface="仿宋_GB2312" charset="0"/>
            </a:endParaRPr>
          </a:p>
          <a:p>
            <a:pPr indent="381000"/>
            <a:r>
              <a:rPr lang="zh-CN" altLang="en-US" sz="2800" dirty="0">
                <a:solidFill>
                  <a:srgbClr val="000000"/>
                </a:solidFill>
                <a:latin typeface="华文楷体" pitchFamily="2" charset="-122"/>
                <a:ea typeface="华文楷体" pitchFamily="2" charset="-122"/>
                <a:sym typeface="仿宋_GB2312" charset="0"/>
              </a:rPr>
              <a:t>   最后，衷心预祝全院同学在期末考试中取得成功！</a:t>
            </a:r>
            <a:endParaRPr lang="zh-CN" altLang="en-US" sz="2800" dirty="0">
              <a:solidFill>
                <a:srgbClr val="000000"/>
              </a:solidFill>
              <a:latin typeface="华文楷体" pitchFamily="2" charset="-122"/>
              <a:ea typeface="华文楷体" pitchFamily="2" charset="-122"/>
              <a:sym typeface="仿宋_GB2312" charset="0"/>
            </a:endParaRPr>
          </a:p>
          <a:p>
            <a:pPr indent="381000" algn="r"/>
            <a:endParaRPr lang="zh-CN" altLang="en-US" sz="2800" dirty="0">
              <a:latin typeface="华文楷体" pitchFamily="2" charset="-122"/>
              <a:ea typeface="华文楷体" pitchFamily="2" charset="-122"/>
            </a:endParaRPr>
          </a:p>
        </p:txBody>
      </p:sp>
      <p:sp>
        <p:nvSpPr>
          <p:cNvPr id="19459" name="文本框 1"/>
          <p:cNvSpPr txBox="1"/>
          <p:nvPr/>
        </p:nvSpPr>
        <p:spPr>
          <a:xfrm>
            <a:off x="2587625" y="0"/>
            <a:ext cx="3967163" cy="644525"/>
          </a:xfrm>
          <a:prstGeom prst="rect">
            <a:avLst/>
          </a:prstGeom>
          <a:noFill/>
          <a:ln w="9525">
            <a:noFill/>
          </a:ln>
        </p:spPr>
        <p:txBody>
          <a:bodyPr wrap="square" anchor="t">
            <a:spAutoFit/>
          </a:bodyPr>
          <a:p>
            <a:r>
              <a:rPr lang="zh-CN" altLang="en-US" sz="3600" b="1">
                <a:latin typeface="华文楷体" pitchFamily="2" charset="-122"/>
                <a:ea typeface="华文楷体" pitchFamily="2" charset="-122"/>
              </a:rPr>
              <a:t>学生工作处的忠告</a:t>
            </a:r>
            <a:endParaRPr lang="zh-CN" altLang="en-US" sz="3600" b="1">
              <a:latin typeface="华文楷体" pitchFamily="2" charset="-122"/>
              <a:ea typeface="华文楷体" pitchFamily="2" charset="-122"/>
            </a:endParaRPr>
          </a:p>
        </p:txBody>
      </p:sp>
      <p:pic>
        <p:nvPicPr>
          <p:cNvPr id="4" name="图片 3"/>
          <p:cNvPicPr>
            <a:picLocks noChangeAspect="1"/>
          </p:cNvPicPr>
          <p:nvPr/>
        </p:nvPicPr>
        <p:blipFill>
          <a:blip r:embed="rId1"/>
          <a:stretch>
            <a:fillRect/>
          </a:stretch>
        </p:blipFill>
        <p:spPr>
          <a:xfrm>
            <a:off x="2786380" y="2478405"/>
            <a:ext cx="3945255" cy="4334510"/>
          </a:xfrm>
          <a:prstGeom prst="rect">
            <a:avLst/>
          </a:prstGeom>
        </p:spPr>
      </p:pic>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97" name="Text Box 4"/>
          <p:cNvSpPr txBox="1"/>
          <p:nvPr/>
        </p:nvSpPr>
        <p:spPr>
          <a:xfrm>
            <a:off x="6350" y="1104900"/>
            <a:ext cx="9132888" cy="3476625"/>
          </a:xfrm>
          <a:prstGeom prst="rect">
            <a:avLst/>
          </a:prstGeom>
          <a:noFill/>
          <a:ln w="9525">
            <a:noFill/>
          </a:ln>
        </p:spPr>
        <p:txBody>
          <a:bodyPr wrap="square" anchor="t">
            <a:spAutoFit/>
          </a:bodyPr>
          <a:p>
            <a:pPr algn="just">
              <a:spcBef>
                <a:spcPct val="50000"/>
              </a:spcBef>
            </a:pPr>
            <a:r>
              <a:rPr lang="zh-CN" altLang="en-US" sz="4000" dirty="0">
                <a:latin typeface="华文楷体" pitchFamily="2" charset="-122"/>
                <a:ea typeface="华文楷体" pitchFamily="2" charset="-122"/>
              </a:rPr>
              <a:t>一、考前篇</a:t>
            </a:r>
            <a:endParaRPr lang="zh-CN" altLang="en-US" sz="4000" dirty="0">
              <a:latin typeface="华文楷体" pitchFamily="2" charset="-122"/>
              <a:ea typeface="华文楷体" pitchFamily="2" charset="-122"/>
            </a:endParaRPr>
          </a:p>
          <a:p>
            <a:pPr algn="just">
              <a:spcBef>
                <a:spcPct val="50000"/>
              </a:spcBef>
            </a:pPr>
            <a:r>
              <a:rPr lang="zh-CN" altLang="en-US" sz="4000" dirty="0">
                <a:latin typeface="华文楷体" pitchFamily="2" charset="-122"/>
                <a:ea typeface="华文楷体" pitchFamily="2" charset="-122"/>
              </a:rPr>
              <a:t>二、考场篇</a:t>
            </a:r>
            <a:endParaRPr lang="zh-CN" altLang="en-US" sz="4000" dirty="0">
              <a:latin typeface="华文楷体" pitchFamily="2" charset="-122"/>
              <a:ea typeface="华文楷体" pitchFamily="2" charset="-122"/>
            </a:endParaRPr>
          </a:p>
          <a:p>
            <a:pPr algn="just">
              <a:spcBef>
                <a:spcPct val="50000"/>
              </a:spcBef>
            </a:pPr>
            <a:r>
              <a:rPr lang="zh-CN" altLang="en-US" sz="4000" dirty="0">
                <a:latin typeface="华文楷体" pitchFamily="2" charset="-122"/>
                <a:ea typeface="华文楷体" pitchFamily="2" charset="-122"/>
              </a:rPr>
              <a:t>三、学生工作处的忠告</a:t>
            </a:r>
            <a:endParaRPr lang="zh-CN" altLang="en-US" sz="4000" dirty="0">
              <a:latin typeface="华文楷体" pitchFamily="2" charset="-122"/>
              <a:ea typeface="华文楷体" pitchFamily="2" charset="-122"/>
            </a:endParaRPr>
          </a:p>
          <a:p>
            <a:pPr algn="ctr">
              <a:spcBef>
                <a:spcPct val="50000"/>
              </a:spcBef>
            </a:pPr>
            <a:endParaRPr lang="en-US" altLang="zh-CN" sz="4000" dirty="0">
              <a:solidFill>
                <a:srgbClr val="002060"/>
              </a:solidFill>
              <a:latin typeface="Arial" panose="020B0604020202020204" pitchFamily="34" charset="0"/>
              <a:ea typeface="楷体_GB2312" pitchFamily="1" charset="-122"/>
            </a:endParaRPr>
          </a:p>
        </p:txBody>
      </p:sp>
      <p:sp>
        <p:nvSpPr>
          <p:cNvPr id="4098" name="文本框 1"/>
          <p:cNvSpPr txBox="1"/>
          <p:nvPr/>
        </p:nvSpPr>
        <p:spPr>
          <a:xfrm>
            <a:off x="3630613" y="-1587"/>
            <a:ext cx="1882775" cy="1106487"/>
          </a:xfrm>
          <a:prstGeom prst="rect">
            <a:avLst/>
          </a:prstGeom>
          <a:noFill/>
          <a:ln w="9525">
            <a:noFill/>
          </a:ln>
        </p:spPr>
        <p:txBody>
          <a:bodyPr wrap="square" anchor="t">
            <a:spAutoFit/>
          </a:bodyPr>
          <a:p>
            <a:r>
              <a:rPr lang="zh-CN" altLang="en-US" sz="6600" b="1">
                <a:latin typeface="华文楷体" pitchFamily="2" charset="-122"/>
                <a:ea typeface="华文楷体" pitchFamily="2" charset="-122"/>
              </a:rPr>
              <a:t>目录</a:t>
            </a:r>
            <a:endParaRPr lang="zh-CN" altLang="en-US" sz="6600" b="1">
              <a:latin typeface="华文楷体" pitchFamily="2" charset="-122"/>
              <a:ea typeface="华文楷体" pitchFamily="2" charset="-122"/>
            </a:endParaRP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1" name="Rectangle 4"/>
          <p:cNvSpPr/>
          <p:nvPr/>
        </p:nvSpPr>
        <p:spPr>
          <a:xfrm>
            <a:off x="0" y="642938"/>
            <a:ext cx="9144000" cy="4695825"/>
          </a:xfrm>
          <a:prstGeom prst="rect">
            <a:avLst/>
          </a:prstGeom>
          <a:noFill/>
          <a:ln w="9525">
            <a:noFill/>
          </a:ln>
        </p:spPr>
        <p:txBody>
          <a:bodyPr wrap="square" anchor="t">
            <a:spAutoFit/>
          </a:bodyPr>
          <a:p>
            <a:pPr>
              <a:spcBef>
                <a:spcPct val="20000"/>
              </a:spcBef>
              <a:buClr>
                <a:schemeClr val="tx1"/>
              </a:buClr>
              <a:buSzPct val="75000"/>
              <a:buFont typeface="Wingdings" panose="05000000000000000000" pitchFamily="2" charset="2"/>
              <a:buNone/>
            </a:pPr>
            <a:r>
              <a:rPr lang="en-US" altLang="zh-CN" sz="2400" dirty="0">
                <a:latin typeface="华文楷体" pitchFamily="2" charset="-122"/>
                <a:ea typeface="华文楷体" pitchFamily="2" charset="-122"/>
              </a:rPr>
              <a:t>     </a:t>
            </a:r>
            <a:r>
              <a:rPr lang="en-US" altLang="zh-CN" sz="3600" dirty="0">
                <a:latin typeface="华文楷体" pitchFamily="2" charset="-122"/>
                <a:ea typeface="华文楷体" pitchFamily="2" charset="-122"/>
              </a:rPr>
              <a:t> </a:t>
            </a:r>
            <a:r>
              <a:rPr lang="en-US" altLang="zh-CN" sz="2800" dirty="0">
                <a:latin typeface="华文楷体" pitchFamily="2" charset="-122"/>
                <a:ea typeface="华文楷体" pitchFamily="2" charset="-122"/>
              </a:rPr>
              <a:t>  </a:t>
            </a:r>
            <a:r>
              <a:rPr lang="zh-CN" altLang="en-US" sz="2800" dirty="0">
                <a:latin typeface="华文楷体" pitchFamily="2" charset="-122"/>
                <a:ea typeface="华文楷体" pitchFamily="2" charset="-122"/>
              </a:rPr>
              <a:t>在静谧的非洲大草原上，夕阳西下。这时，一头狮子在沉思，明天，当太阳升起时，我要奔跑，以追上跑的最慢的羚羊；此时，一只羚羊也在沉思，明天，当太阳升起时，新的比赛就要开始，对手仍然是跑得最快的狮子，想要活命，就必须在赛跑中获胜。那么无论你是狮子，还是羚羊，当太阳升起时，你要做的，就是奔跑。</a:t>
            </a:r>
            <a:endParaRPr lang="zh-CN" altLang="en-US" sz="2800" dirty="0">
              <a:latin typeface="华文楷体" pitchFamily="2" charset="-122"/>
              <a:ea typeface="华文楷体" pitchFamily="2" charset="-122"/>
            </a:endParaRPr>
          </a:p>
          <a:p>
            <a:pPr>
              <a:spcBef>
                <a:spcPct val="20000"/>
              </a:spcBef>
              <a:buClr>
                <a:schemeClr val="tx1"/>
              </a:buClr>
              <a:buSzPct val="75000"/>
              <a:buFont typeface="Wingdings" panose="05000000000000000000" pitchFamily="2" charset="2"/>
              <a:buNone/>
            </a:pPr>
            <a:r>
              <a:rPr lang="zh-CN" altLang="en-US" sz="2800" dirty="0">
                <a:latin typeface="华文楷体" pitchFamily="2" charset="-122"/>
                <a:ea typeface="华文楷体" pitchFamily="2" charset="-122"/>
              </a:rPr>
              <a:t>        在将要来临的期末考试中，无论你强如狮子之强，还是弱似羚羊之弱，两者面临的压力却是平等的。</a:t>
            </a:r>
            <a:endParaRPr lang="zh-CN" altLang="en-US" sz="2800" dirty="0">
              <a:latin typeface="华文楷体" pitchFamily="2" charset="-122"/>
              <a:ea typeface="华文楷体" pitchFamily="2" charset="-122"/>
            </a:endParaRPr>
          </a:p>
          <a:p>
            <a:pPr>
              <a:spcBef>
                <a:spcPct val="20000"/>
              </a:spcBef>
              <a:buClr>
                <a:schemeClr val="tx1"/>
              </a:buClr>
              <a:buSzPct val="75000"/>
              <a:buFont typeface="Wingdings" panose="05000000000000000000" pitchFamily="2" charset="2"/>
              <a:buNone/>
            </a:pPr>
            <a:r>
              <a:rPr lang="zh-CN" altLang="en-US" sz="2800" dirty="0">
                <a:latin typeface="华文楷体" pitchFamily="2" charset="-122"/>
                <a:ea typeface="华文楷体" pitchFamily="2" charset="-122"/>
              </a:rPr>
              <a:t>       我们现在要做的是积极备考，时刻对自己多叫一声</a:t>
            </a:r>
            <a:r>
              <a:rPr lang="en-US" altLang="zh-CN" sz="2800" dirty="0">
                <a:latin typeface="华文楷体" pitchFamily="2" charset="-122"/>
                <a:ea typeface="华文楷体" pitchFamily="2" charset="-122"/>
              </a:rPr>
              <a:t>"</a:t>
            </a:r>
            <a:r>
              <a:rPr lang="zh-CN" altLang="en-US" sz="2800" dirty="0">
                <a:latin typeface="华文楷体" pitchFamily="2" charset="-122"/>
                <a:ea typeface="华文楷体" pitchFamily="2" charset="-122"/>
              </a:rPr>
              <a:t>加油</a:t>
            </a:r>
            <a:r>
              <a:rPr lang="en-US" altLang="zh-CN" sz="2800" dirty="0">
                <a:latin typeface="华文楷体" pitchFamily="2" charset="-122"/>
                <a:ea typeface="华文楷体" pitchFamily="2" charset="-122"/>
              </a:rPr>
              <a:t>"</a:t>
            </a:r>
            <a:r>
              <a:rPr lang="zh-CN" altLang="en-US" sz="2800" dirty="0">
                <a:latin typeface="华文楷体" pitchFamily="2" charset="-122"/>
                <a:ea typeface="华文楷体" pitchFamily="2" charset="-122"/>
              </a:rPr>
              <a:t>！能以平静的心态面对期末考试，能够做到全力以赴。</a:t>
            </a:r>
            <a:endParaRPr lang="zh-CN" altLang="en-US" sz="2800" dirty="0">
              <a:latin typeface="华文楷体" pitchFamily="2" charset="-122"/>
              <a:ea typeface="华文楷体" pitchFamily="2" charset="-122"/>
            </a:endParaRPr>
          </a:p>
        </p:txBody>
      </p:sp>
      <p:sp>
        <p:nvSpPr>
          <p:cNvPr id="5122" name="文本框 1"/>
          <p:cNvSpPr txBox="1"/>
          <p:nvPr/>
        </p:nvSpPr>
        <p:spPr>
          <a:xfrm>
            <a:off x="3298825" y="-1587"/>
            <a:ext cx="2546350" cy="644525"/>
          </a:xfrm>
          <a:prstGeom prst="rect">
            <a:avLst/>
          </a:prstGeom>
          <a:noFill/>
          <a:ln w="9525">
            <a:noFill/>
          </a:ln>
        </p:spPr>
        <p:txBody>
          <a:bodyPr wrap="square" anchor="t">
            <a:spAutoFit/>
          </a:bodyPr>
          <a:p>
            <a:r>
              <a:rPr lang="zh-CN" altLang="en-US" sz="3600" b="1">
                <a:latin typeface="华文楷体" pitchFamily="2" charset="-122"/>
                <a:ea typeface="华文楷体" pitchFamily="2" charset="-122"/>
              </a:rPr>
              <a:t>一、考前篇</a:t>
            </a:r>
            <a:endParaRPr lang="zh-CN" altLang="en-US" sz="3600" b="1">
              <a:latin typeface="华文楷体" pitchFamily="2" charset="-122"/>
              <a:ea typeface="华文楷体" pitchFamily="2" charset="-122"/>
            </a:endParaRP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145" name="Rectangle 4"/>
          <p:cNvSpPr/>
          <p:nvPr/>
        </p:nvSpPr>
        <p:spPr>
          <a:xfrm>
            <a:off x="15875" y="649288"/>
            <a:ext cx="9121775" cy="5262562"/>
          </a:xfrm>
          <a:prstGeom prst="rect">
            <a:avLst/>
          </a:prstGeom>
          <a:noFill/>
          <a:ln w="9525">
            <a:noFill/>
          </a:ln>
        </p:spPr>
        <p:txBody>
          <a:bodyPr wrap="square" anchor="t">
            <a:spAutoFit/>
          </a:bodyPr>
          <a:p>
            <a:r>
              <a:rPr lang="en-US" altLang="zh-CN" sz="2800" dirty="0">
                <a:latin typeface="华文楷体" pitchFamily="2" charset="-122"/>
                <a:ea typeface="华文楷体" pitchFamily="2" charset="-122"/>
              </a:rPr>
              <a:t>        </a:t>
            </a:r>
            <a:r>
              <a:rPr lang="zh-CN" altLang="en-US" sz="2800" dirty="0">
                <a:latin typeface="华文楷体" pitchFamily="2" charset="-122"/>
                <a:ea typeface="华文楷体" pitchFamily="2" charset="-122"/>
              </a:rPr>
              <a:t>翻开中华民族五千年的文明史，阅读灿烂的文化，追寻前人的足迹，发现上面刻了一个字：</a:t>
            </a:r>
            <a:r>
              <a:rPr lang="zh-CN" altLang="en-US" sz="2800" dirty="0">
                <a:solidFill>
                  <a:srgbClr val="FF0000"/>
                </a:solidFill>
                <a:latin typeface="华文楷体" pitchFamily="2" charset="-122"/>
                <a:ea typeface="华文楷体" pitchFamily="2" charset="-122"/>
              </a:rPr>
              <a:t>勤</a:t>
            </a:r>
            <a:r>
              <a:rPr lang="zh-CN" altLang="en-US" sz="2800" dirty="0">
                <a:latin typeface="华文楷体" pitchFamily="2" charset="-122"/>
                <a:ea typeface="华文楷体" pitchFamily="2" charset="-122"/>
              </a:rPr>
              <a:t>。中华民族正是依靠这种“勤奋”的精神，缔造了古老的华夏文明，创造了一个又一个奇迹。</a:t>
            </a:r>
            <a:endParaRPr lang="zh-CN" altLang="en-US" sz="2800" dirty="0">
              <a:latin typeface="华文楷体" pitchFamily="2" charset="-122"/>
              <a:ea typeface="华文楷体" pitchFamily="2" charset="-122"/>
            </a:endParaRPr>
          </a:p>
          <a:p>
            <a:r>
              <a:rPr lang="zh-CN" altLang="en-US" sz="2800" dirty="0">
                <a:latin typeface="华文楷体" pitchFamily="2" charset="-122"/>
                <a:ea typeface="华文楷体" pitchFamily="2" charset="-122"/>
              </a:rPr>
              <a:t>        人生的许多伟大成就都是通过一些很平凡的人经过自己的不断努力而取得的。</a:t>
            </a:r>
            <a:endParaRPr lang="zh-CN" altLang="en-US" sz="2800" dirty="0">
              <a:latin typeface="华文楷体" pitchFamily="2" charset="-122"/>
              <a:ea typeface="华文楷体" pitchFamily="2" charset="-122"/>
            </a:endParaRPr>
          </a:p>
          <a:p>
            <a:r>
              <a:rPr lang="zh-CN" altLang="en-US" sz="2800" dirty="0">
                <a:latin typeface="华文楷体" pitchFamily="2" charset="-122"/>
                <a:ea typeface="华文楷体" pitchFamily="2" charset="-122"/>
              </a:rPr>
              <a:t>        人类的幸福就在于沿着已有的道路不断开拓进取，永不停止勤奋的脚步。</a:t>
            </a:r>
            <a:endParaRPr lang="zh-CN" altLang="en-US" sz="2800" dirty="0">
              <a:latin typeface="华文楷体" pitchFamily="2" charset="-122"/>
              <a:ea typeface="华文楷体" pitchFamily="2" charset="-122"/>
            </a:endParaRPr>
          </a:p>
          <a:p>
            <a:r>
              <a:rPr lang="zh-CN" altLang="en-US" sz="2800" dirty="0">
                <a:latin typeface="华文楷体" pitchFamily="2" charset="-122"/>
                <a:ea typeface="华文楷体" pitchFamily="2" charset="-122"/>
              </a:rPr>
              <a:t>        了解现实生活的人都知道：</a:t>
            </a:r>
            <a:r>
              <a:rPr lang="zh-CN" altLang="en-US" sz="2800" dirty="0">
                <a:solidFill>
                  <a:srgbClr val="FF0000"/>
                </a:solidFill>
                <a:latin typeface="华文楷体" pitchFamily="2" charset="-122"/>
                <a:ea typeface="华文楷体" pitchFamily="2" charset="-122"/>
              </a:rPr>
              <a:t>天道酬勤</a:t>
            </a:r>
            <a:r>
              <a:rPr lang="zh-CN" altLang="en-US" sz="2800" dirty="0">
                <a:latin typeface="华文楷体" pitchFamily="2" charset="-122"/>
                <a:ea typeface="华文楷体" pitchFamily="2" charset="-122"/>
              </a:rPr>
              <a:t>，命运掌握在那些勤勤恳恳地工作的人手中，就正如优秀的航海家驾驭大风大浪一样。</a:t>
            </a:r>
            <a:endParaRPr lang="zh-CN" altLang="en-US" sz="2800" dirty="0">
              <a:latin typeface="华文楷体" pitchFamily="2" charset="-122"/>
              <a:ea typeface="华文楷体" pitchFamily="2" charset="-122"/>
            </a:endParaRPr>
          </a:p>
          <a:p>
            <a:endParaRPr lang="zh-CN" altLang="en-US" sz="2800" b="1" dirty="0">
              <a:latin typeface="华文楷体" pitchFamily="2" charset="-122"/>
              <a:ea typeface="华文楷体" pitchFamily="2" charset="-122"/>
            </a:endParaRPr>
          </a:p>
        </p:txBody>
      </p:sp>
      <p:sp>
        <p:nvSpPr>
          <p:cNvPr id="6146" name="文本框 1"/>
          <p:cNvSpPr txBox="1"/>
          <p:nvPr/>
        </p:nvSpPr>
        <p:spPr>
          <a:xfrm>
            <a:off x="2411413" y="3175"/>
            <a:ext cx="4321175" cy="646113"/>
          </a:xfrm>
          <a:prstGeom prst="rect">
            <a:avLst/>
          </a:prstGeom>
          <a:noFill/>
          <a:ln w="9525">
            <a:noFill/>
          </a:ln>
        </p:spPr>
        <p:txBody>
          <a:bodyPr wrap="square" anchor="t">
            <a:spAutoFit/>
          </a:bodyPr>
          <a:p>
            <a:r>
              <a:rPr lang="zh-CN" altLang="en-US" sz="3600" b="1">
                <a:latin typeface="华文楷体" pitchFamily="2" charset="-122"/>
                <a:ea typeface="华文楷体" pitchFamily="2" charset="-122"/>
              </a:rPr>
              <a:t>考前篇</a:t>
            </a:r>
            <a:r>
              <a:rPr lang="en-US" altLang="zh-CN" sz="3600" b="1">
                <a:latin typeface="华文楷体" pitchFamily="2" charset="-122"/>
                <a:ea typeface="华文楷体" pitchFamily="2" charset="-122"/>
              </a:rPr>
              <a:t>——</a:t>
            </a:r>
            <a:r>
              <a:rPr lang="zh-CN" altLang="en-US" sz="3600" b="1">
                <a:latin typeface="华文楷体" pitchFamily="2" charset="-122"/>
                <a:ea typeface="华文楷体" pitchFamily="2" charset="-122"/>
              </a:rPr>
              <a:t>天道酬勤</a:t>
            </a:r>
            <a:endParaRPr lang="zh-CN" altLang="en-US" sz="3600" b="1">
              <a:latin typeface="华文楷体" pitchFamily="2" charset="-122"/>
              <a:ea typeface="华文楷体" pitchFamily="2" charset="-122"/>
            </a:endParaRP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169" name="Rectangle 4"/>
          <p:cNvSpPr/>
          <p:nvPr/>
        </p:nvSpPr>
        <p:spPr>
          <a:xfrm>
            <a:off x="0" y="646113"/>
            <a:ext cx="9144000" cy="2676525"/>
          </a:xfrm>
          <a:prstGeom prst="rect">
            <a:avLst/>
          </a:prstGeom>
          <a:noFill/>
          <a:ln w="9525">
            <a:noFill/>
          </a:ln>
        </p:spPr>
        <p:txBody>
          <a:bodyPr anchor="t">
            <a:spAutoFit/>
          </a:bodyPr>
          <a:p>
            <a:r>
              <a:rPr lang="en-US" altLang="zh-CN" sz="2800" dirty="0">
                <a:latin typeface="华文楷体" pitchFamily="2" charset="-122"/>
                <a:ea typeface="华文楷体" pitchFamily="2" charset="-122"/>
              </a:rPr>
              <a:t>      </a:t>
            </a:r>
            <a:r>
              <a:rPr lang="zh-CN" altLang="en-US" sz="2800" dirty="0">
                <a:latin typeface="华文楷体" pitchFamily="2" charset="-122"/>
                <a:ea typeface="华文楷体" pitchFamily="2" charset="-122"/>
              </a:rPr>
              <a:t>态度决定一切</a:t>
            </a:r>
            <a:r>
              <a:rPr lang="en-US" altLang="zh-CN" sz="2800" dirty="0">
                <a:latin typeface="华文楷体" pitchFamily="2" charset="-122"/>
                <a:ea typeface="华文楷体" pitchFamily="2" charset="-122"/>
              </a:rPr>
              <a:t>,</a:t>
            </a:r>
            <a:r>
              <a:rPr lang="zh-CN" altLang="en-US" sz="2800" dirty="0">
                <a:latin typeface="华文楷体" pitchFamily="2" charset="-122"/>
                <a:ea typeface="华文楷体" pitchFamily="2" charset="-122"/>
              </a:rPr>
              <a:t>积极备战十分重要</a:t>
            </a:r>
            <a:r>
              <a:rPr lang="en-US" altLang="zh-CN" sz="2800" dirty="0">
                <a:latin typeface="华文楷体" pitchFamily="2" charset="-122"/>
                <a:ea typeface="华文楷体" pitchFamily="2" charset="-122"/>
              </a:rPr>
              <a:t>,</a:t>
            </a:r>
            <a:r>
              <a:rPr lang="zh-CN" altLang="en-US" sz="2800" dirty="0">
                <a:latin typeface="华文楷体" pitchFamily="2" charset="-122"/>
                <a:ea typeface="华文楷体" pitchFamily="2" charset="-122"/>
              </a:rPr>
              <a:t>充分利用考前这段时间</a:t>
            </a:r>
            <a:r>
              <a:rPr lang="en-US" altLang="zh-CN" sz="2800" dirty="0">
                <a:latin typeface="华文楷体" pitchFamily="2" charset="-122"/>
                <a:ea typeface="华文楷体" pitchFamily="2" charset="-122"/>
              </a:rPr>
              <a:t>,</a:t>
            </a:r>
            <a:r>
              <a:rPr lang="zh-CN" altLang="en-US" sz="2800" dirty="0">
                <a:latin typeface="华文楷体" pitchFamily="2" charset="-122"/>
                <a:ea typeface="华文楷体" pitchFamily="2" charset="-122"/>
              </a:rPr>
              <a:t>这是效率最高的时间</a:t>
            </a:r>
            <a:r>
              <a:rPr lang="en-US" altLang="zh-CN" sz="2800" dirty="0">
                <a:latin typeface="华文楷体" pitchFamily="2" charset="-122"/>
                <a:ea typeface="华文楷体" pitchFamily="2" charset="-122"/>
              </a:rPr>
              <a:t>.</a:t>
            </a:r>
            <a:endParaRPr lang="en-US" altLang="zh-CN" sz="2800" dirty="0">
              <a:latin typeface="华文楷体" pitchFamily="2" charset="-122"/>
              <a:ea typeface="华文楷体" pitchFamily="2" charset="-122"/>
            </a:endParaRPr>
          </a:p>
          <a:p>
            <a:r>
              <a:rPr lang="en-US" altLang="zh-CN" sz="2800" dirty="0">
                <a:latin typeface="华文楷体" pitchFamily="2" charset="-122"/>
                <a:ea typeface="华文楷体" pitchFamily="2" charset="-122"/>
              </a:rPr>
              <a:t>     </a:t>
            </a:r>
            <a:r>
              <a:rPr lang="zh-CN" altLang="en-US" sz="2800" dirty="0">
                <a:latin typeface="华文楷体" pitchFamily="2" charset="-122"/>
                <a:ea typeface="华文楷体" pitchFamily="2" charset="-122"/>
              </a:rPr>
              <a:t>善于利用上课时间</a:t>
            </a:r>
            <a:r>
              <a:rPr lang="en-US" altLang="zh-CN" sz="2800" dirty="0">
                <a:latin typeface="华文楷体" pitchFamily="2" charset="-122"/>
                <a:ea typeface="华文楷体" pitchFamily="2" charset="-122"/>
              </a:rPr>
              <a:t>,</a:t>
            </a:r>
            <a:r>
              <a:rPr lang="zh-CN" altLang="en-US" sz="2800" dirty="0">
                <a:latin typeface="华文楷体" pitchFamily="2" charset="-122"/>
                <a:ea typeface="华文楷体" pitchFamily="2" charset="-122"/>
              </a:rPr>
              <a:t>做到每节课有收获</a:t>
            </a:r>
            <a:r>
              <a:rPr lang="en-US" altLang="zh-CN" sz="2800" dirty="0">
                <a:latin typeface="华文楷体" pitchFamily="2" charset="-122"/>
                <a:ea typeface="华文楷体" pitchFamily="2" charset="-122"/>
              </a:rPr>
              <a:t>.</a:t>
            </a:r>
            <a:r>
              <a:rPr lang="zh-CN" altLang="en-US" sz="2800" dirty="0">
                <a:latin typeface="华文楷体" pitchFamily="2" charset="-122"/>
                <a:ea typeface="华文楷体" pitchFamily="2" charset="-122"/>
              </a:rPr>
              <a:t>有计划的复习</a:t>
            </a:r>
            <a:r>
              <a:rPr lang="en-US" altLang="zh-CN" sz="2800" dirty="0">
                <a:latin typeface="华文楷体" pitchFamily="2" charset="-122"/>
                <a:ea typeface="华文楷体" pitchFamily="2" charset="-122"/>
              </a:rPr>
              <a:t>,</a:t>
            </a:r>
            <a:r>
              <a:rPr lang="zh-CN" altLang="en-US" sz="2800" dirty="0">
                <a:latin typeface="华文楷体" pitchFamily="2" charset="-122"/>
                <a:ea typeface="华文楷体" pitchFamily="2" charset="-122"/>
              </a:rPr>
              <a:t>兼顾所有考试科目</a:t>
            </a:r>
            <a:r>
              <a:rPr lang="en-US" altLang="zh-CN" sz="2800" dirty="0">
                <a:latin typeface="华文楷体" pitchFamily="2" charset="-122"/>
                <a:ea typeface="华文楷体" pitchFamily="2" charset="-122"/>
              </a:rPr>
              <a:t>,</a:t>
            </a:r>
            <a:r>
              <a:rPr lang="zh-CN" altLang="en-US" sz="2800" dirty="0">
                <a:latin typeface="华文楷体" pitchFamily="2" charset="-122"/>
                <a:ea typeface="华文楷体" pitchFamily="2" charset="-122"/>
              </a:rPr>
              <a:t>做到不遗漏知识点</a:t>
            </a:r>
            <a:r>
              <a:rPr lang="en-US" altLang="zh-CN" sz="2800" dirty="0">
                <a:latin typeface="华文楷体" pitchFamily="2" charset="-122"/>
                <a:ea typeface="华文楷体" pitchFamily="2" charset="-122"/>
              </a:rPr>
              <a:t>.</a:t>
            </a:r>
            <a:endParaRPr lang="en-US" altLang="zh-CN" sz="2800" dirty="0">
              <a:latin typeface="华文楷体" pitchFamily="2" charset="-122"/>
              <a:ea typeface="华文楷体" pitchFamily="2" charset="-122"/>
            </a:endParaRPr>
          </a:p>
          <a:p>
            <a:r>
              <a:rPr lang="zh-CN" altLang="en-US" sz="2800" dirty="0">
                <a:latin typeface="华文楷体" pitchFamily="2" charset="-122"/>
                <a:ea typeface="华文楷体" pitchFamily="2" charset="-122"/>
              </a:rPr>
              <a:t>不懂的地方</a:t>
            </a:r>
            <a:r>
              <a:rPr lang="en-US" altLang="zh-CN" sz="2800" dirty="0">
                <a:latin typeface="华文楷体" pitchFamily="2" charset="-122"/>
                <a:ea typeface="华文楷体" pitchFamily="2" charset="-122"/>
              </a:rPr>
              <a:t>,</a:t>
            </a:r>
            <a:r>
              <a:rPr lang="zh-CN" altLang="en-US" sz="2800" dirty="0">
                <a:latin typeface="华文楷体" pitchFamily="2" charset="-122"/>
                <a:ea typeface="华文楷体" pitchFamily="2" charset="-122"/>
              </a:rPr>
              <a:t>做到不耻下问</a:t>
            </a:r>
            <a:r>
              <a:rPr lang="en-US" altLang="zh-CN" sz="2800" dirty="0">
                <a:latin typeface="华文楷体" pitchFamily="2" charset="-122"/>
                <a:ea typeface="华文楷体" pitchFamily="2" charset="-122"/>
              </a:rPr>
              <a:t>,</a:t>
            </a:r>
            <a:r>
              <a:rPr lang="zh-CN" altLang="en-US" sz="2800" dirty="0">
                <a:latin typeface="华文楷体" pitchFamily="2" charset="-122"/>
                <a:ea typeface="华文楷体" pitchFamily="2" charset="-122"/>
              </a:rPr>
              <a:t>问同学或老师</a:t>
            </a:r>
            <a:r>
              <a:rPr lang="en-US" altLang="zh-CN" sz="2800" dirty="0">
                <a:latin typeface="华文楷体" pitchFamily="2" charset="-122"/>
                <a:ea typeface="华文楷体" pitchFamily="2" charset="-122"/>
              </a:rPr>
              <a:t>,</a:t>
            </a:r>
            <a:r>
              <a:rPr lang="zh-CN" altLang="en-US" sz="2800" dirty="0">
                <a:latin typeface="华文楷体" pitchFamily="2" charset="-122"/>
                <a:ea typeface="华文楷体" pitchFamily="2" charset="-122"/>
              </a:rPr>
              <a:t>弄清楚自己不明白的地方。</a:t>
            </a:r>
            <a:endParaRPr lang="en-US" altLang="zh-CN" sz="2800" dirty="0">
              <a:latin typeface="华文楷体" pitchFamily="2" charset="-122"/>
              <a:ea typeface="华文楷体" pitchFamily="2" charset="-122"/>
            </a:endParaRPr>
          </a:p>
        </p:txBody>
      </p:sp>
      <p:sp>
        <p:nvSpPr>
          <p:cNvPr id="7170" name="文本框 1"/>
          <p:cNvSpPr txBox="1"/>
          <p:nvPr/>
        </p:nvSpPr>
        <p:spPr>
          <a:xfrm>
            <a:off x="2570163" y="3322638"/>
            <a:ext cx="4003675" cy="3414712"/>
          </a:xfrm>
          <a:prstGeom prst="rect">
            <a:avLst/>
          </a:prstGeom>
          <a:noFill/>
          <a:ln w="9525">
            <a:noFill/>
          </a:ln>
        </p:spPr>
        <p:txBody>
          <a:bodyPr wrap="square" anchor="t">
            <a:spAutoFit/>
          </a:bodyPr>
          <a:p>
            <a:r>
              <a:rPr lang="zh-CN" altLang="en-US" sz="7200" b="1" dirty="0">
                <a:latin typeface="华文楷体" pitchFamily="2" charset="-122"/>
                <a:ea typeface="华文楷体" pitchFamily="2" charset="-122"/>
              </a:rPr>
              <a:t>积极备考</a:t>
            </a:r>
            <a:endParaRPr lang="zh-CN" altLang="en-US" sz="7200" b="1" dirty="0">
              <a:latin typeface="华文楷体" pitchFamily="2" charset="-122"/>
              <a:ea typeface="华文楷体" pitchFamily="2" charset="-122"/>
            </a:endParaRPr>
          </a:p>
          <a:p>
            <a:r>
              <a:rPr lang="zh-CN" altLang="en-US" sz="7200" b="1" dirty="0">
                <a:latin typeface="华文楷体" pitchFamily="2" charset="-122"/>
                <a:ea typeface="华文楷体" pitchFamily="2" charset="-122"/>
              </a:rPr>
              <a:t>自信临考</a:t>
            </a:r>
            <a:endParaRPr lang="zh-CN" altLang="en-US" sz="7200" b="1" dirty="0">
              <a:latin typeface="华文楷体" pitchFamily="2" charset="-122"/>
              <a:ea typeface="华文楷体" pitchFamily="2" charset="-122"/>
            </a:endParaRPr>
          </a:p>
          <a:p>
            <a:r>
              <a:rPr lang="zh-CN" altLang="en-US" sz="7200" b="1" dirty="0">
                <a:latin typeface="华文楷体" pitchFamily="2" charset="-122"/>
                <a:ea typeface="华文楷体" pitchFamily="2" charset="-122"/>
              </a:rPr>
              <a:t>诚信应考</a:t>
            </a:r>
            <a:endParaRPr lang="zh-CN" altLang="en-US" sz="7200">
              <a:latin typeface="Arial" panose="020B0604020202020204" pitchFamily="34" charset="0"/>
              <a:ea typeface="宋体" panose="02010600030101010101" pitchFamily="2" charset="-122"/>
            </a:endParaRPr>
          </a:p>
        </p:txBody>
      </p:sp>
      <p:sp>
        <p:nvSpPr>
          <p:cNvPr id="7171" name="文本框 2"/>
          <p:cNvSpPr txBox="1"/>
          <p:nvPr/>
        </p:nvSpPr>
        <p:spPr>
          <a:xfrm>
            <a:off x="2401888" y="0"/>
            <a:ext cx="4340225" cy="646113"/>
          </a:xfrm>
          <a:prstGeom prst="rect">
            <a:avLst/>
          </a:prstGeom>
          <a:noFill/>
          <a:ln w="9525">
            <a:noFill/>
          </a:ln>
        </p:spPr>
        <p:txBody>
          <a:bodyPr wrap="square" anchor="t">
            <a:spAutoFit/>
          </a:bodyPr>
          <a:p>
            <a:r>
              <a:rPr lang="zh-CN" altLang="en-US" sz="3600" b="1">
                <a:latin typeface="华文楷体" pitchFamily="2" charset="-122"/>
                <a:ea typeface="华文楷体" pitchFamily="2" charset="-122"/>
              </a:rPr>
              <a:t>考前篇</a:t>
            </a:r>
            <a:r>
              <a:rPr lang="en-US" altLang="zh-CN" sz="3600" b="1">
                <a:latin typeface="华文楷体" pitchFamily="2" charset="-122"/>
                <a:ea typeface="华文楷体" pitchFamily="2" charset="-122"/>
              </a:rPr>
              <a:t>——</a:t>
            </a:r>
            <a:r>
              <a:rPr lang="zh-CN" altLang="en-US" sz="3600" b="1">
                <a:latin typeface="华文楷体" pitchFamily="2" charset="-122"/>
                <a:ea typeface="华文楷体" pitchFamily="2" charset="-122"/>
              </a:rPr>
              <a:t>端正态度</a:t>
            </a:r>
            <a:endParaRPr lang="zh-CN" altLang="en-US" sz="3600" b="1">
              <a:latin typeface="华文楷体" pitchFamily="2" charset="-122"/>
              <a:ea typeface="华文楷体" pitchFamily="2" charset="-122"/>
            </a:endParaRP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193" name="文本框 1"/>
          <p:cNvSpPr txBox="1"/>
          <p:nvPr/>
        </p:nvSpPr>
        <p:spPr>
          <a:xfrm>
            <a:off x="3248025" y="0"/>
            <a:ext cx="2647950" cy="644525"/>
          </a:xfrm>
          <a:prstGeom prst="rect">
            <a:avLst/>
          </a:prstGeom>
          <a:noFill/>
          <a:ln w="9525">
            <a:noFill/>
          </a:ln>
        </p:spPr>
        <p:txBody>
          <a:bodyPr wrap="square" anchor="t">
            <a:spAutoFit/>
          </a:bodyPr>
          <a:p>
            <a:r>
              <a:rPr lang="zh-CN" altLang="en-US" sz="3600" b="1">
                <a:latin typeface="华文楷体" pitchFamily="2" charset="-122"/>
                <a:ea typeface="华文楷体" pitchFamily="2" charset="-122"/>
              </a:rPr>
              <a:t>二、考场篇</a:t>
            </a:r>
            <a:endParaRPr lang="zh-CN" altLang="en-US" sz="3600" b="1">
              <a:latin typeface="华文楷体" pitchFamily="2" charset="-122"/>
              <a:ea typeface="华文楷体" pitchFamily="2" charset="-122"/>
            </a:endParaRPr>
          </a:p>
        </p:txBody>
      </p:sp>
      <p:sp>
        <p:nvSpPr>
          <p:cNvPr id="8194" name="文本框 99"/>
          <p:cNvSpPr txBox="1"/>
          <p:nvPr/>
        </p:nvSpPr>
        <p:spPr>
          <a:xfrm>
            <a:off x="1588" y="644525"/>
            <a:ext cx="9139237" cy="5507990"/>
          </a:xfrm>
          <a:prstGeom prst="rect">
            <a:avLst/>
          </a:prstGeom>
          <a:noFill/>
          <a:ln w="9525">
            <a:noFill/>
          </a:ln>
        </p:spPr>
        <p:txBody>
          <a:bodyPr wrap="square" anchor="t">
            <a:spAutoFit/>
          </a:bodyPr>
          <a:p>
            <a:pPr algn="ctr"/>
            <a:r>
              <a:rPr lang="zh-CN" altLang="en-US" sz="2000" b="1">
                <a:latin typeface="华文楷体" pitchFamily="2" charset="-122"/>
                <a:ea typeface="华文楷体" pitchFamily="2" charset="-122"/>
              </a:rPr>
              <a:t>武汉工程大学邮电与信息工程学院</a:t>
            </a:r>
            <a:endParaRPr lang="zh-CN" altLang="en-US" sz="2000" b="1">
              <a:latin typeface="华文楷体" pitchFamily="2" charset="-122"/>
              <a:ea typeface="华文楷体" pitchFamily="2" charset="-122"/>
            </a:endParaRPr>
          </a:p>
          <a:p>
            <a:pPr algn="ctr"/>
            <a:r>
              <a:rPr lang="zh-CN" altLang="en-US" sz="2000" b="1">
                <a:latin typeface="华文楷体" pitchFamily="2" charset="-122"/>
                <a:ea typeface="华文楷体" pitchFamily="2" charset="-122"/>
              </a:rPr>
              <a:t>考场规则</a:t>
            </a:r>
            <a:endParaRPr lang="zh-CN" altLang="en-US" sz="2000" b="1">
              <a:latin typeface="华文楷体" pitchFamily="2" charset="-122"/>
              <a:ea typeface="华文楷体" pitchFamily="2" charset="-122"/>
            </a:endParaRPr>
          </a:p>
          <a:p>
            <a:pPr algn="l"/>
            <a:r>
              <a:rPr lang="zh-CN" altLang="en-US" sz="1400">
                <a:latin typeface="华文楷体" pitchFamily="2" charset="-122"/>
                <a:ea typeface="华文楷体" pitchFamily="2" charset="-122"/>
              </a:rPr>
              <a:t>    一、学生应按课程考核安排表规定的考核时间和地点参加考核。</a:t>
            </a:r>
            <a:endParaRPr lang="zh-CN" altLang="en-US" sz="1400">
              <a:latin typeface="华文楷体" pitchFamily="2" charset="-122"/>
              <a:ea typeface="华文楷体" pitchFamily="2" charset="-122"/>
            </a:endParaRPr>
          </a:p>
          <a:p>
            <a:pPr algn="l"/>
            <a:r>
              <a:rPr lang="zh-CN" altLang="en-US" sz="1400">
                <a:latin typeface="华文楷体" pitchFamily="2" charset="-122"/>
                <a:ea typeface="华文楷体" pitchFamily="2" charset="-122"/>
              </a:rPr>
              <a:t>    二、学生应凭考试证入场参加考核，无证者不准参加考核，成绩按缺考处理。</a:t>
            </a:r>
            <a:endParaRPr lang="zh-CN" altLang="en-US" sz="1400">
              <a:latin typeface="华文楷体" pitchFamily="2" charset="-122"/>
              <a:ea typeface="华文楷体" pitchFamily="2" charset="-122"/>
            </a:endParaRPr>
          </a:p>
          <a:p>
            <a:pPr algn="l"/>
            <a:r>
              <a:rPr lang="zh-CN" altLang="en-US" sz="1400">
                <a:latin typeface="华文楷体" pitchFamily="2" charset="-122"/>
                <a:ea typeface="华文楷体" pitchFamily="2" charset="-122"/>
              </a:rPr>
              <a:t>    三、开考30分钟后，考生一律不得进入考场。开考40分钟后，考生方能离开考场。</a:t>
            </a:r>
            <a:endParaRPr lang="zh-CN" altLang="en-US" sz="1400">
              <a:latin typeface="华文楷体" pitchFamily="2" charset="-122"/>
              <a:ea typeface="华文楷体" pitchFamily="2" charset="-122"/>
            </a:endParaRPr>
          </a:p>
          <a:p>
            <a:pPr algn="l"/>
            <a:r>
              <a:rPr lang="zh-CN" altLang="en-US" sz="1400">
                <a:latin typeface="华文楷体" pitchFamily="2" charset="-122"/>
                <a:ea typeface="华文楷体" pitchFamily="2" charset="-122"/>
              </a:rPr>
              <a:t>    四、学生应严格遵守考场纪律，服从监考人员的管理。学生进入考场后，应按指定位置就座，将考试证及考核用具放在桌上以便检查。    </a:t>
            </a:r>
            <a:endParaRPr lang="zh-CN" altLang="en-US" sz="1400">
              <a:latin typeface="华文楷体" pitchFamily="2" charset="-122"/>
              <a:ea typeface="华文楷体" pitchFamily="2" charset="-122"/>
            </a:endParaRPr>
          </a:p>
          <a:p>
            <a:pPr algn="l"/>
            <a:r>
              <a:rPr lang="zh-CN" altLang="en-US" sz="1400">
                <a:latin typeface="华文楷体" pitchFamily="2" charset="-122"/>
                <a:ea typeface="华文楷体" pitchFamily="2" charset="-122"/>
              </a:rPr>
              <a:t>    五、试卷下发后，学生应核对试卷，正确填写姓名、学号、专业班级，如有问题，可举手向监考人员示意。学生要保持试卷的完整性，不得随意拆开试卷，私拆试卷之后果由学生自负。无姓名试卷作无效试卷处理。</a:t>
            </a:r>
            <a:endParaRPr lang="zh-CN" altLang="en-US" sz="1400">
              <a:latin typeface="华文楷体" pitchFamily="2" charset="-122"/>
              <a:ea typeface="华文楷体" pitchFamily="2" charset="-122"/>
            </a:endParaRPr>
          </a:p>
          <a:p>
            <a:pPr algn="l"/>
            <a:r>
              <a:rPr lang="zh-CN" altLang="en-US" sz="1400">
                <a:latin typeface="华文楷体" pitchFamily="2" charset="-122"/>
                <a:ea typeface="华文楷体" pitchFamily="2" charset="-122"/>
              </a:rPr>
              <a:t>    六、考试结束铃响后，学生应立即停止答卷，将试卷整理好后放在桌上，得到监考人员的允许方可离开考场，试卷由监考人员收回。各学生班班长应按监考人员要求，协助核对试卷份数。</a:t>
            </a:r>
            <a:endParaRPr lang="zh-CN" altLang="en-US" sz="1400">
              <a:latin typeface="华文楷体" pitchFamily="2" charset="-122"/>
              <a:ea typeface="华文楷体" pitchFamily="2" charset="-122"/>
            </a:endParaRPr>
          </a:p>
          <a:p>
            <a:pPr algn="l"/>
            <a:r>
              <a:rPr lang="zh-CN" altLang="en-US" sz="1400">
                <a:latin typeface="华文楷体" pitchFamily="2" charset="-122"/>
                <a:ea typeface="华文楷体" pitchFamily="2" charset="-122"/>
              </a:rPr>
              <a:t>    七、学生在考核过程中，如发现有下列情况之一即视为违纪：</a:t>
            </a:r>
            <a:endParaRPr lang="zh-CN" altLang="en-US" sz="1400">
              <a:latin typeface="华文楷体" pitchFamily="2" charset="-122"/>
              <a:ea typeface="华文楷体" pitchFamily="2" charset="-122"/>
            </a:endParaRPr>
          </a:p>
          <a:p>
            <a:pPr algn="l"/>
            <a:r>
              <a:rPr lang="zh-CN" altLang="en-US" sz="1400">
                <a:latin typeface="华文楷体" pitchFamily="2" charset="-122"/>
                <a:ea typeface="华文楷体" pitchFamily="2" charset="-122"/>
              </a:rPr>
              <a:t>    1、迟到、罢考或不按指定位置就座； </a:t>
            </a:r>
            <a:endParaRPr lang="zh-CN" altLang="en-US" sz="1400">
              <a:latin typeface="华文楷体" pitchFamily="2" charset="-122"/>
              <a:ea typeface="华文楷体" pitchFamily="2" charset="-122"/>
            </a:endParaRPr>
          </a:p>
          <a:p>
            <a:pPr algn="l"/>
            <a:r>
              <a:rPr lang="zh-CN" altLang="en-US" sz="1400">
                <a:latin typeface="华文楷体" pitchFamily="2" charset="-122"/>
                <a:ea typeface="华文楷体" pitchFamily="2" charset="-122"/>
              </a:rPr>
              <a:t>    2、预先在考核场所留置与考试内容相关的信息；</a:t>
            </a:r>
            <a:endParaRPr lang="zh-CN" altLang="en-US" sz="1400">
              <a:latin typeface="华文楷体" pitchFamily="2" charset="-122"/>
              <a:ea typeface="华文楷体" pitchFamily="2" charset="-122"/>
            </a:endParaRPr>
          </a:p>
          <a:p>
            <a:pPr algn="l"/>
            <a:r>
              <a:rPr lang="zh-CN" altLang="en-US" sz="1400">
                <a:latin typeface="华文楷体" pitchFamily="2" charset="-122"/>
                <a:ea typeface="华文楷体" pitchFamily="2" charset="-122"/>
              </a:rPr>
              <a:t>    3、带入或利用与考试内容有关的书本、纸张或具有传递和接收信息功能的通信设备；</a:t>
            </a:r>
            <a:endParaRPr lang="zh-CN" altLang="en-US" sz="1400">
              <a:latin typeface="华文楷体" pitchFamily="2" charset="-122"/>
              <a:ea typeface="华文楷体" pitchFamily="2" charset="-122"/>
            </a:endParaRPr>
          </a:p>
          <a:p>
            <a:pPr algn="l"/>
            <a:r>
              <a:rPr lang="zh-CN" altLang="en-US" sz="1400">
                <a:latin typeface="华文楷体" pitchFamily="2" charset="-122"/>
                <a:ea typeface="华文楷体" pitchFamily="2" charset="-122"/>
              </a:rPr>
              <a:t>    4、考试时，左顾右盼、交头接耳，抄袭答卷信息。</a:t>
            </a:r>
            <a:endParaRPr lang="zh-CN" altLang="en-US" sz="1400">
              <a:latin typeface="华文楷体" pitchFamily="2" charset="-122"/>
              <a:ea typeface="华文楷体" pitchFamily="2" charset="-122"/>
            </a:endParaRPr>
          </a:p>
          <a:p>
            <a:pPr algn="l"/>
            <a:r>
              <a:rPr lang="zh-CN" altLang="en-US" sz="1400">
                <a:latin typeface="华文楷体" pitchFamily="2" charset="-122"/>
                <a:ea typeface="华文楷体" pitchFamily="2" charset="-122"/>
              </a:rPr>
              <a:t>    5、不按时停止答卷；</a:t>
            </a:r>
            <a:endParaRPr lang="zh-CN" altLang="en-US" sz="1400">
              <a:latin typeface="华文楷体" pitchFamily="2" charset="-122"/>
              <a:ea typeface="华文楷体" pitchFamily="2" charset="-122"/>
            </a:endParaRPr>
          </a:p>
          <a:p>
            <a:pPr algn="l"/>
            <a:r>
              <a:rPr lang="zh-CN" altLang="en-US" sz="1400">
                <a:latin typeface="华文楷体" pitchFamily="2" charset="-122"/>
                <a:ea typeface="华文楷体" pitchFamily="2" charset="-122"/>
              </a:rPr>
              <a:t>    6、未经监考教师同意，离开考场。</a:t>
            </a:r>
            <a:endParaRPr lang="zh-CN" altLang="en-US" sz="1400">
              <a:latin typeface="华文楷体" pitchFamily="2" charset="-122"/>
              <a:ea typeface="华文楷体" pitchFamily="2" charset="-122"/>
            </a:endParaRPr>
          </a:p>
          <a:p>
            <a:pPr algn="l"/>
            <a:r>
              <a:rPr lang="zh-CN" altLang="en-US" sz="1400">
                <a:latin typeface="华文楷体" pitchFamily="2" charset="-122"/>
                <a:ea typeface="华文楷体" pitchFamily="2" charset="-122"/>
              </a:rPr>
              <a:t>    7、组织、提供、传递、接收答卷信息；</a:t>
            </a:r>
            <a:endParaRPr lang="zh-CN" altLang="en-US" sz="1400">
              <a:latin typeface="华文楷体" pitchFamily="2" charset="-122"/>
              <a:ea typeface="华文楷体" pitchFamily="2" charset="-122"/>
            </a:endParaRPr>
          </a:p>
          <a:p>
            <a:pPr algn="l"/>
            <a:r>
              <a:rPr lang="zh-CN" altLang="en-US" sz="1400">
                <a:latin typeface="华文楷体" pitchFamily="2" charset="-122"/>
                <a:ea typeface="华文楷体" pitchFamily="2" charset="-122"/>
              </a:rPr>
              <a:t>    8、由他人代考或替他人参加考核；</a:t>
            </a:r>
            <a:endParaRPr lang="zh-CN" altLang="en-US" sz="1400">
              <a:latin typeface="华文楷体" pitchFamily="2" charset="-122"/>
              <a:ea typeface="华文楷体" pitchFamily="2" charset="-122"/>
            </a:endParaRPr>
          </a:p>
          <a:p>
            <a:pPr algn="l"/>
            <a:r>
              <a:rPr lang="zh-CN" altLang="en-US" sz="1400">
                <a:latin typeface="华文楷体" pitchFamily="2" charset="-122"/>
                <a:ea typeface="华文楷体" pitchFamily="2" charset="-122"/>
              </a:rPr>
              <a:t>    9、其它非正常考试行为。</a:t>
            </a:r>
            <a:endParaRPr lang="zh-CN" altLang="en-US" sz="1400">
              <a:latin typeface="华文楷体" pitchFamily="2" charset="-122"/>
              <a:ea typeface="华文楷体" pitchFamily="2" charset="-122"/>
            </a:endParaRPr>
          </a:p>
          <a:p>
            <a:pPr algn="l"/>
            <a:r>
              <a:rPr lang="zh-CN" altLang="en-US" sz="1400">
                <a:latin typeface="华文楷体" pitchFamily="2" charset="-122"/>
                <a:ea typeface="华文楷体" pitchFamily="2" charset="-122"/>
              </a:rPr>
              <a:t>    八、对考核违纪和作弊的学生，监考人员有权当场没收其试卷，取消其考核资格。该门课程考核视为无效，成绩以“零分”计。学院视其违纪和作弊情节的轻重，给予批评教育和相应的纪律处分。</a:t>
            </a:r>
            <a:endParaRPr lang="zh-CN" altLang="en-US" sz="1400">
              <a:latin typeface="华文楷体" pitchFamily="2" charset="-122"/>
              <a:ea typeface="华文楷体" pitchFamily="2" charset="-122"/>
            </a:endParaRPr>
          </a:p>
          <a:p>
            <a:r>
              <a:rPr lang="zh-CN" altLang="en-US" sz="1800">
                <a:solidFill>
                  <a:srgbClr val="000000"/>
                </a:solidFill>
                <a:latin typeface="华文楷体" pitchFamily="2" charset="-122"/>
                <a:ea typeface="华文楷体" pitchFamily="2" charset="-122"/>
              </a:rPr>
              <a:t>   </a:t>
            </a:r>
            <a:r>
              <a:rPr lang="zh-CN" altLang="en-US" sz="1800">
                <a:latin typeface="华文楷体" pitchFamily="2" charset="-122"/>
                <a:ea typeface="华文楷体" pitchFamily="2" charset="-122"/>
              </a:rPr>
              <a:t>望所有考生严格遵守考试纪律，履行诚信考试承诺，顺利通过各项考试！</a:t>
            </a:r>
            <a:endParaRPr lang="zh-CN" altLang="en-US" sz="1800">
              <a:latin typeface="华文楷体" pitchFamily="2" charset="-122"/>
              <a:ea typeface="华文楷体" pitchFamily="2" charset="-122"/>
            </a:endParaRP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217" name="Rectangle 4"/>
          <p:cNvSpPr/>
          <p:nvPr/>
        </p:nvSpPr>
        <p:spPr>
          <a:xfrm>
            <a:off x="-3175" y="644525"/>
            <a:ext cx="9150350" cy="4400550"/>
          </a:xfrm>
          <a:prstGeom prst="rect">
            <a:avLst/>
          </a:prstGeom>
          <a:noFill/>
          <a:ln w="9525">
            <a:noFill/>
          </a:ln>
        </p:spPr>
        <p:txBody>
          <a:bodyPr wrap="square" anchor="t">
            <a:spAutoFit/>
          </a:bodyPr>
          <a:p>
            <a:r>
              <a:rPr lang="en-US" altLang="zh-CN" sz="2800" dirty="0">
                <a:latin typeface="华文楷体" pitchFamily="2" charset="-122"/>
                <a:ea typeface="华文楷体" pitchFamily="2" charset="-122"/>
                <a:sym typeface="宋体" panose="02010600030101010101" pitchFamily="2" charset="-122"/>
              </a:rPr>
              <a:t>        </a:t>
            </a:r>
            <a:r>
              <a:rPr lang="zh-CN" altLang="en-US" sz="2800" dirty="0">
                <a:latin typeface="华文楷体" pitchFamily="2" charset="-122"/>
                <a:ea typeface="华文楷体" pitchFamily="2" charset="-122"/>
                <a:sym typeface="宋体" panose="02010600030101010101" pitchFamily="2" charset="-122"/>
              </a:rPr>
              <a:t>认认真真考试， 堂堂正正做人 。树立正确的人生观、价值观，万品信为先，只有做到诚实守信，才可能实现将来远大的理想和抱负，才能对得起父母，对得起学校和老师。 </a:t>
            </a:r>
            <a:endParaRPr lang="zh-CN" altLang="en-US" sz="2800" dirty="0">
              <a:latin typeface="华文楷体" pitchFamily="2" charset="-122"/>
              <a:ea typeface="华文楷体" pitchFamily="2" charset="-122"/>
            </a:endParaRPr>
          </a:p>
          <a:p>
            <a:r>
              <a:rPr lang="zh-CN" altLang="en-US" sz="2800" dirty="0">
                <a:latin typeface="华文楷体" pitchFamily="2" charset="-122"/>
                <a:ea typeface="华文楷体" pitchFamily="2" charset="-122"/>
                <a:sym typeface="宋体" panose="02010600030101010101" pitchFamily="2" charset="-122"/>
              </a:rPr>
              <a:t>        相信自己，考试不是目的，却是检验知识的标准 。期中考试很必要，也很及时，让同学们清楚的认识到自己所处的位置。用真实的成绩证明自己的实力 。</a:t>
            </a:r>
            <a:endParaRPr lang="zh-CN" altLang="en-US" sz="2800" dirty="0">
              <a:latin typeface="华文楷体" pitchFamily="2" charset="-122"/>
              <a:ea typeface="华文楷体" pitchFamily="2" charset="-122"/>
              <a:sym typeface="宋体" panose="02010600030101010101" pitchFamily="2" charset="-122"/>
            </a:endParaRPr>
          </a:p>
          <a:p>
            <a:r>
              <a:rPr lang="zh-CN" altLang="en-US" sz="2800" dirty="0">
                <a:latin typeface="华文楷体" pitchFamily="2" charset="-122"/>
                <a:ea typeface="华文楷体" pitchFamily="2" charset="-122"/>
              </a:rPr>
              <a:t>        诚信，人之本，生活不能没有它，考试亦少不了它，毕竟我们都希望公平。公平竞争能督促大家认真学习，并且明白付出才有收获，才能获得过硬的知识和本领。  </a:t>
            </a:r>
            <a:endParaRPr lang="en-US" altLang="zh-CN" sz="2800" dirty="0">
              <a:latin typeface="华文楷体" pitchFamily="2" charset="-122"/>
              <a:ea typeface="华文楷体" pitchFamily="2" charset="-122"/>
            </a:endParaRPr>
          </a:p>
        </p:txBody>
      </p:sp>
      <p:sp>
        <p:nvSpPr>
          <p:cNvPr id="9218" name="文本框 2"/>
          <p:cNvSpPr txBox="1"/>
          <p:nvPr/>
        </p:nvSpPr>
        <p:spPr>
          <a:xfrm>
            <a:off x="2820988" y="0"/>
            <a:ext cx="3503612" cy="644525"/>
          </a:xfrm>
          <a:prstGeom prst="rect">
            <a:avLst/>
          </a:prstGeom>
          <a:noFill/>
          <a:ln w="9525">
            <a:noFill/>
          </a:ln>
        </p:spPr>
        <p:txBody>
          <a:bodyPr wrap="square" anchor="t">
            <a:spAutoFit/>
          </a:bodyPr>
          <a:p>
            <a:r>
              <a:rPr lang="zh-CN" altLang="en-US" sz="3600" b="1">
                <a:latin typeface="华文楷体" pitchFamily="2" charset="-122"/>
                <a:ea typeface="华文楷体" pitchFamily="2" charset="-122"/>
              </a:rPr>
              <a:t>考场篇</a:t>
            </a:r>
            <a:r>
              <a:rPr lang="en-US" altLang="zh-CN" sz="3600" b="1">
                <a:latin typeface="华文楷体" pitchFamily="2" charset="-122"/>
                <a:ea typeface="华文楷体" pitchFamily="2" charset="-122"/>
              </a:rPr>
              <a:t>——</a:t>
            </a:r>
            <a:r>
              <a:rPr lang="zh-CN" altLang="en-US" sz="3600" b="1">
                <a:latin typeface="华文楷体" pitchFamily="2" charset="-122"/>
                <a:ea typeface="华文楷体" pitchFamily="2" charset="-122"/>
              </a:rPr>
              <a:t>诚信</a:t>
            </a:r>
            <a:endParaRPr lang="zh-CN" altLang="en-US" sz="3600" b="1">
              <a:latin typeface="华文楷体" pitchFamily="2" charset="-122"/>
              <a:ea typeface="华文楷体" pitchFamily="2" charset="-122"/>
            </a:endParaRP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241" name="Text Box 5"/>
          <p:cNvSpPr txBox="1"/>
          <p:nvPr/>
        </p:nvSpPr>
        <p:spPr>
          <a:xfrm>
            <a:off x="0" y="644525"/>
            <a:ext cx="9142413" cy="4184650"/>
          </a:xfrm>
          <a:prstGeom prst="rect">
            <a:avLst/>
          </a:prstGeom>
          <a:noFill/>
          <a:ln w="9525">
            <a:noFill/>
          </a:ln>
        </p:spPr>
        <p:txBody>
          <a:bodyPr wrap="square" anchor="t">
            <a:spAutoFit/>
          </a:bodyPr>
          <a:p>
            <a:pPr>
              <a:spcBef>
                <a:spcPct val="50000"/>
              </a:spcBef>
            </a:pPr>
            <a:r>
              <a:rPr lang="zh-CN" altLang="en-US" sz="2800" dirty="0">
                <a:latin typeface="华文楷体" pitchFamily="2" charset="-122"/>
                <a:ea typeface="华文楷体" pitchFamily="2" charset="-122"/>
              </a:rPr>
              <a:t>一、平时不努力学习，快考试了临时抱佛脚，但又怕考试过不了，故选择了作弊求稳；</a:t>
            </a:r>
            <a:endParaRPr lang="zh-CN" altLang="en-US" sz="2800" dirty="0">
              <a:latin typeface="华文楷体" pitchFamily="2" charset="-122"/>
              <a:ea typeface="华文楷体" pitchFamily="2" charset="-122"/>
            </a:endParaRPr>
          </a:p>
          <a:p>
            <a:pPr>
              <a:spcBef>
                <a:spcPct val="50000"/>
              </a:spcBef>
            </a:pPr>
            <a:r>
              <a:rPr lang="zh-CN" altLang="en-US" sz="2800" dirty="0">
                <a:latin typeface="华文楷体" pitchFamily="2" charset="-122"/>
                <a:ea typeface="华文楷体" pitchFamily="2" charset="-122"/>
              </a:rPr>
              <a:t>二、学习成绩好的同学，考虑到自己的小利益，为了更有竞争力，故选择了作弊求胜；</a:t>
            </a:r>
            <a:endParaRPr lang="zh-CN" altLang="en-US" sz="2800" dirty="0">
              <a:latin typeface="华文楷体" pitchFamily="2" charset="-122"/>
              <a:ea typeface="华文楷体" pitchFamily="2" charset="-122"/>
            </a:endParaRPr>
          </a:p>
          <a:p>
            <a:pPr>
              <a:spcBef>
                <a:spcPct val="50000"/>
              </a:spcBef>
            </a:pPr>
            <a:r>
              <a:rPr lang="zh-CN" altLang="en-US" sz="2800" dirty="0">
                <a:latin typeface="华文楷体" pitchFamily="2" charset="-122"/>
                <a:ea typeface="华文楷体" pitchFamily="2" charset="-122"/>
              </a:rPr>
              <a:t>三、认为考试没有什么实际意义，只是一个形式而已，所以也就选择了作弊应付；</a:t>
            </a:r>
            <a:endParaRPr lang="zh-CN" altLang="en-US" sz="2800" dirty="0">
              <a:latin typeface="华文楷体" pitchFamily="2" charset="-122"/>
              <a:ea typeface="华文楷体" pitchFamily="2" charset="-122"/>
            </a:endParaRPr>
          </a:p>
          <a:p>
            <a:pPr>
              <a:spcBef>
                <a:spcPct val="50000"/>
              </a:spcBef>
            </a:pPr>
            <a:r>
              <a:rPr lang="zh-CN" altLang="en-US" sz="2800" dirty="0">
                <a:latin typeface="华文楷体" pitchFamily="2" charset="-122"/>
                <a:ea typeface="华文楷体" pitchFamily="2" charset="-122"/>
              </a:rPr>
              <a:t>四、看到别人都作弊，认为自己不做就吃亏了，所以也就选择了作弊跟风！</a:t>
            </a:r>
            <a:r>
              <a:rPr lang="zh-CN" altLang="en-US" sz="2800" dirty="0">
                <a:solidFill>
                  <a:srgbClr val="99FF99"/>
                </a:solidFill>
                <a:latin typeface="华文楷体" pitchFamily="2" charset="-122"/>
                <a:ea typeface="华文楷体" pitchFamily="2" charset="-122"/>
              </a:rPr>
              <a:t> </a:t>
            </a:r>
            <a:endParaRPr lang="zh-CN" altLang="en-US" sz="2800" dirty="0">
              <a:solidFill>
                <a:srgbClr val="99FF99"/>
              </a:solidFill>
              <a:latin typeface="华文新魏" panose="02010800040101010101" pitchFamily="2" charset="-122"/>
              <a:ea typeface="华文新魏" panose="02010800040101010101" pitchFamily="2" charset="-122"/>
            </a:endParaRPr>
          </a:p>
        </p:txBody>
      </p:sp>
      <p:sp>
        <p:nvSpPr>
          <p:cNvPr id="10242" name="文本框 1"/>
          <p:cNvSpPr txBox="1"/>
          <p:nvPr/>
        </p:nvSpPr>
        <p:spPr>
          <a:xfrm>
            <a:off x="2392363" y="0"/>
            <a:ext cx="4357687" cy="644525"/>
          </a:xfrm>
          <a:prstGeom prst="rect">
            <a:avLst/>
          </a:prstGeom>
          <a:noFill/>
          <a:ln w="9525">
            <a:noFill/>
          </a:ln>
        </p:spPr>
        <p:txBody>
          <a:bodyPr wrap="square" anchor="t">
            <a:spAutoFit/>
          </a:bodyPr>
          <a:p>
            <a:r>
              <a:rPr lang="zh-CN" altLang="en-US" sz="3600" b="1">
                <a:latin typeface="华文楷体" pitchFamily="2" charset="-122"/>
                <a:ea typeface="华文楷体" pitchFamily="2" charset="-122"/>
              </a:rPr>
              <a:t>考场篇</a:t>
            </a:r>
            <a:r>
              <a:rPr lang="en-US" altLang="zh-CN" sz="3600" b="1">
                <a:latin typeface="华文楷体" pitchFamily="2" charset="-122"/>
                <a:ea typeface="华文楷体" pitchFamily="2" charset="-122"/>
              </a:rPr>
              <a:t>——</a:t>
            </a:r>
            <a:r>
              <a:rPr lang="zh-CN" altLang="en-US" sz="3600" b="1">
                <a:latin typeface="华文楷体" pitchFamily="2" charset="-122"/>
                <a:ea typeface="华文楷体" pitchFamily="2" charset="-122"/>
              </a:rPr>
              <a:t>作弊动机</a:t>
            </a:r>
            <a:endParaRPr lang="zh-CN" altLang="en-US" sz="3600" b="1">
              <a:latin typeface="华文楷体" pitchFamily="2" charset="-122"/>
              <a:ea typeface="华文楷体" pitchFamily="2" charset="-122"/>
            </a:endParaRP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265" name="文本框 1"/>
          <p:cNvSpPr txBox="1"/>
          <p:nvPr/>
        </p:nvSpPr>
        <p:spPr>
          <a:xfrm>
            <a:off x="817563" y="12700"/>
            <a:ext cx="7508875" cy="644525"/>
          </a:xfrm>
          <a:prstGeom prst="rect">
            <a:avLst/>
          </a:prstGeom>
          <a:noFill/>
          <a:ln w="9525">
            <a:noFill/>
          </a:ln>
        </p:spPr>
        <p:txBody>
          <a:bodyPr wrap="none" anchor="t">
            <a:spAutoFit/>
          </a:bodyPr>
          <a:p>
            <a:r>
              <a:rPr lang="zh-CN" altLang="en-US" sz="3600" b="1" dirty="0">
                <a:latin typeface="华文楷体" pitchFamily="2" charset="-122"/>
                <a:ea typeface="华文楷体" pitchFamily="2" charset="-122"/>
              </a:rPr>
              <a:t>考场篇</a:t>
            </a:r>
            <a:r>
              <a:rPr lang="en-US" altLang="zh-CN" sz="3600" b="1" dirty="0">
                <a:latin typeface="华文楷体" pitchFamily="2" charset="-122"/>
                <a:ea typeface="华文楷体" pitchFamily="2" charset="-122"/>
              </a:rPr>
              <a:t>——</a:t>
            </a:r>
            <a:r>
              <a:rPr lang="zh-CN" altLang="en-US" sz="3600" b="1" dirty="0">
                <a:latin typeface="华文楷体" pitchFamily="2" charset="-122"/>
                <a:ea typeface="华文楷体" pitchFamily="2" charset="-122"/>
              </a:rPr>
              <a:t>学生考试违纪案例（一）</a:t>
            </a:r>
            <a:endParaRPr lang="zh-CN" altLang="en-US" sz="3600" b="1">
              <a:latin typeface="Arial" panose="020B0604020202020204" pitchFamily="34" charset="0"/>
              <a:ea typeface="宋体" panose="02010600030101010101" pitchFamily="2" charset="-122"/>
            </a:endParaRPr>
          </a:p>
        </p:txBody>
      </p:sp>
      <p:sp>
        <p:nvSpPr>
          <p:cNvPr id="11266" name="文本框 99"/>
          <p:cNvSpPr txBox="1"/>
          <p:nvPr/>
        </p:nvSpPr>
        <p:spPr>
          <a:xfrm>
            <a:off x="1588" y="657225"/>
            <a:ext cx="9140825" cy="6186488"/>
          </a:xfrm>
          <a:prstGeom prst="rect">
            <a:avLst/>
          </a:prstGeom>
          <a:noFill/>
          <a:ln w="9525">
            <a:noFill/>
          </a:ln>
        </p:spPr>
        <p:txBody>
          <a:bodyPr wrap="square" anchor="t">
            <a:spAutoFit/>
          </a:bodyPr>
          <a:p>
            <a:r>
              <a:rPr lang="en-US" altLang="zh-CN" sz="1800">
                <a:latin typeface="华文楷体" pitchFamily="2" charset="-122"/>
                <a:ea typeface="华文楷体" pitchFamily="2" charset="-122"/>
              </a:rPr>
              <a:t>1</a:t>
            </a:r>
            <a:r>
              <a:rPr lang="zh-CN" altLang="en-US" sz="1800">
                <a:latin typeface="华文楷体" pitchFamily="2" charset="-122"/>
                <a:ea typeface="华文楷体" pitchFamily="2" charset="-122"/>
              </a:rPr>
              <a:t>、警告处分</a:t>
            </a:r>
            <a:endParaRPr lang="zh-CN" altLang="en-US" sz="1800">
              <a:latin typeface="华文楷体" pitchFamily="2" charset="-122"/>
              <a:ea typeface="华文楷体" pitchFamily="2" charset="-122"/>
            </a:endParaRPr>
          </a:p>
          <a:p>
            <a:r>
              <a:rPr lang="zh-CN" altLang="en-US" sz="1800">
                <a:latin typeface="华文楷体" pitchFamily="2" charset="-122"/>
                <a:ea typeface="华文楷体" pitchFamily="2" charset="-122"/>
              </a:rPr>
              <a:t>案例一：向</a:t>
            </a:r>
            <a:r>
              <a:rPr lang="en-US" altLang="zh-CN" sz="1800">
                <a:latin typeface="华文楷体" pitchFamily="2" charset="-122"/>
                <a:ea typeface="华文楷体" pitchFamily="2" charset="-122"/>
              </a:rPr>
              <a:t>ⅹ</a:t>
            </a:r>
            <a:r>
              <a:rPr lang="zh-CN" altLang="en-US" sz="1800">
                <a:latin typeface="华文楷体" pitchFamily="2" charset="-122"/>
                <a:ea typeface="华文楷体" pitchFamily="2" charset="-122"/>
              </a:rPr>
              <a:t>，女， </a:t>
            </a:r>
            <a:r>
              <a:rPr lang="en-US" altLang="zh-CN" sz="1800">
                <a:latin typeface="华文楷体" pitchFamily="2" charset="-122"/>
                <a:ea typeface="华文楷体" pitchFamily="2" charset="-122"/>
              </a:rPr>
              <a:t>20ⅹⅹ</a:t>
            </a:r>
            <a:r>
              <a:rPr lang="zh-CN" altLang="en-US" sz="1800">
                <a:latin typeface="华文楷体" pitchFamily="2" charset="-122"/>
                <a:ea typeface="华文楷体" pitchFamily="2" charset="-122"/>
              </a:rPr>
              <a:t>级会计</a:t>
            </a:r>
            <a:r>
              <a:rPr lang="en-US" altLang="zh-CN" sz="1800">
                <a:latin typeface="华文楷体" pitchFamily="2" charset="-122"/>
                <a:ea typeface="华文楷体" pitchFamily="2" charset="-122"/>
              </a:rPr>
              <a:t>ⅹ</a:t>
            </a:r>
            <a:r>
              <a:rPr lang="zh-CN" altLang="en-US" sz="1800">
                <a:latin typeface="华文楷体" pitchFamily="2" charset="-122"/>
                <a:ea typeface="华文楷体" pitchFamily="2" charset="-122"/>
              </a:rPr>
              <a:t>班学生。该同学在</a:t>
            </a:r>
            <a:r>
              <a:rPr lang="en-US" altLang="zh-CN" sz="1800">
                <a:latin typeface="华文楷体" pitchFamily="2" charset="-122"/>
                <a:ea typeface="华文楷体" pitchFamily="2" charset="-122"/>
              </a:rPr>
              <a:t>20ⅹⅹ</a:t>
            </a:r>
            <a:r>
              <a:rPr lang="zh-CN" altLang="en-US" sz="1800">
                <a:latin typeface="华文楷体" pitchFamily="2" charset="-122"/>
                <a:ea typeface="华文楷体" pitchFamily="2" charset="-122"/>
              </a:rPr>
              <a:t>年</a:t>
            </a:r>
            <a:r>
              <a:rPr lang="en-US" altLang="zh-CN" sz="1800">
                <a:latin typeface="华文楷体" pitchFamily="2" charset="-122"/>
                <a:ea typeface="华文楷体" pitchFamily="2" charset="-122"/>
              </a:rPr>
              <a:t>1</a:t>
            </a:r>
            <a:r>
              <a:rPr lang="zh-CN" altLang="en-US" sz="1800">
                <a:latin typeface="华文楷体" pitchFamily="2" charset="-122"/>
                <a:ea typeface="华文楷体" pitchFamily="2" charset="-122"/>
              </a:rPr>
              <a:t>月</a:t>
            </a:r>
            <a:r>
              <a:rPr lang="en-US" altLang="zh-CN" sz="1800">
                <a:latin typeface="华文楷体" pitchFamily="2" charset="-122"/>
                <a:ea typeface="华文楷体" pitchFamily="2" charset="-122"/>
              </a:rPr>
              <a:t>10</a:t>
            </a:r>
            <a:r>
              <a:rPr lang="zh-CN" altLang="en-US" sz="1800">
                <a:latin typeface="华文楷体" pitchFamily="2" charset="-122"/>
                <a:ea typeface="华文楷体" pitchFamily="2" charset="-122"/>
              </a:rPr>
              <a:t>日举行的</a:t>
            </a:r>
            <a:r>
              <a:rPr lang="en-US" altLang="zh-CN" sz="1800">
                <a:latin typeface="华文楷体" pitchFamily="2" charset="-122"/>
                <a:ea typeface="华文楷体" pitchFamily="2" charset="-122"/>
              </a:rPr>
              <a:t>《</a:t>
            </a:r>
            <a:r>
              <a:rPr lang="zh-CN" altLang="en-US" sz="1800">
                <a:latin typeface="华文楷体" pitchFamily="2" charset="-122"/>
                <a:ea typeface="华文楷体" pitchFamily="2" charset="-122"/>
              </a:rPr>
              <a:t>当代世界经济与政治</a:t>
            </a:r>
            <a:r>
              <a:rPr lang="en-US" altLang="zh-CN" sz="1800">
                <a:latin typeface="华文楷体" pitchFamily="2" charset="-122"/>
                <a:ea typeface="华文楷体" pitchFamily="2" charset="-122"/>
              </a:rPr>
              <a:t>》</a:t>
            </a:r>
            <a:r>
              <a:rPr lang="zh-CN" altLang="en-US" sz="1800">
                <a:latin typeface="华文楷体" pitchFamily="2" charset="-122"/>
                <a:ea typeface="华文楷体" pitchFamily="2" charset="-122"/>
              </a:rPr>
              <a:t>考试中，预先在考核场所留置与考试科目相关信息。根据</a:t>
            </a:r>
            <a:r>
              <a:rPr lang="en-US" altLang="zh-CN" sz="1800">
                <a:latin typeface="华文楷体" pitchFamily="2" charset="-122"/>
                <a:ea typeface="华文楷体" pitchFamily="2" charset="-122"/>
              </a:rPr>
              <a:t>《</a:t>
            </a:r>
            <a:r>
              <a:rPr lang="zh-CN" altLang="en-US" sz="1800">
                <a:latin typeface="华文楷体" pitchFamily="2" charset="-122"/>
                <a:ea typeface="华文楷体" pitchFamily="2" charset="-122"/>
              </a:rPr>
              <a:t>武汉工程大学邮电与信息工程学院学生违纪处分办法</a:t>
            </a:r>
            <a:r>
              <a:rPr lang="en-US" altLang="zh-CN" sz="1800">
                <a:latin typeface="华文楷体" pitchFamily="2" charset="-122"/>
                <a:ea typeface="华文楷体" pitchFamily="2" charset="-122"/>
              </a:rPr>
              <a:t>》</a:t>
            </a:r>
            <a:r>
              <a:rPr lang="zh-CN" altLang="en-US" sz="1800">
                <a:latin typeface="华文楷体" pitchFamily="2" charset="-122"/>
                <a:ea typeface="华文楷体" pitchFamily="2" charset="-122"/>
              </a:rPr>
              <a:t>第十四条第一款规定，经学生考试违纪处理委员会研究决定，给予向</a:t>
            </a:r>
            <a:r>
              <a:rPr lang="en-US" altLang="zh-CN" sz="1800">
                <a:latin typeface="华文楷体" pitchFamily="2" charset="-122"/>
                <a:ea typeface="华文楷体" pitchFamily="2" charset="-122"/>
              </a:rPr>
              <a:t>ⅹ</a:t>
            </a:r>
            <a:r>
              <a:rPr lang="zh-CN" altLang="en-US" sz="1800">
                <a:latin typeface="华文楷体" pitchFamily="2" charset="-122"/>
                <a:ea typeface="华文楷体" pitchFamily="2" charset="-122"/>
              </a:rPr>
              <a:t>同学警告处分。</a:t>
            </a:r>
            <a:endParaRPr lang="zh-CN" altLang="en-US" sz="1800">
              <a:latin typeface="华文楷体" pitchFamily="2" charset="-122"/>
              <a:ea typeface="华文楷体" pitchFamily="2" charset="-122"/>
            </a:endParaRPr>
          </a:p>
          <a:p>
            <a:r>
              <a:rPr lang="zh-CN" altLang="en-US" sz="1800">
                <a:latin typeface="华文楷体" pitchFamily="2" charset="-122"/>
                <a:ea typeface="华文楷体" pitchFamily="2" charset="-122"/>
              </a:rPr>
              <a:t>案例二：张</a:t>
            </a:r>
            <a:r>
              <a:rPr lang="en-US" altLang="zh-CN" sz="1800">
                <a:latin typeface="华文楷体" pitchFamily="2" charset="-122"/>
                <a:ea typeface="华文楷体" pitchFamily="2" charset="-122"/>
              </a:rPr>
              <a:t>ⅹⅹ</a:t>
            </a:r>
            <a:r>
              <a:rPr lang="zh-CN" altLang="en-US" sz="1800">
                <a:latin typeface="华文楷体" pitchFamily="2" charset="-122"/>
                <a:ea typeface="华文楷体" pitchFamily="2" charset="-122"/>
              </a:rPr>
              <a:t>，男， </a:t>
            </a:r>
            <a:r>
              <a:rPr lang="en-US" altLang="zh-CN" sz="1800">
                <a:latin typeface="华文楷体" pitchFamily="2" charset="-122"/>
                <a:ea typeface="华文楷体" pitchFamily="2" charset="-122"/>
              </a:rPr>
              <a:t>20ⅹⅹ</a:t>
            </a:r>
            <a:r>
              <a:rPr lang="zh-CN" altLang="en-US" sz="1800">
                <a:latin typeface="华文楷体" pitchFamily="2" charset="-122"/>
                <a:ea typeface="华文楷体" pitchFamily="2" charset="-122"/>
              </a:rPr>
              <a:t>级会计</a:t>
            </a:r>
            <a:r>
              <a:rPr lang="en-US" altLang="zh-CN" sz="1800">
                <a:latin typeface="华文楷体" pitchFamily="2" charset="-122"/>
                <a:ea typeface="华文楷体" pitchFamily="2" charset="-122"/>
              </a:rPr>
              <a:t>ⅹ</a:t>
            </a:r>
            <a:r>
              <a:rPr lang="zh-CN" altLang="en-US" sz="1800">
                <a:latin typeface="华文楷体" pitchFamily="2" charset="-122"/>
                <a:ea typeface="华文楷体" pitchFamily="2" charset="-122"/>
              </a:rPr>
              <a:t>班学生。该同学在</a:t>
            </a:r>
            <a:r>
              <a:rPr lang="en-US" altLang="zh-CN" sz="1800">
                <a:latin typeface="华文楷体" pitchFamily="2" charset="-122"/>
                <a:ea typeface="华文楷体" pitchFamily="2" charset="-122"/>
              </a:rPr>
              <a:t>20ⅹⅹ</a:t>
            </a:r>
            <a:r>
              <a:rPr lang="zh-CN" altLang="en-US" sz="1800">
                <a:latin typeface="华文楷体" pitchFamily="2" charset="-122"/>
                <a:ea typeface="华文楷体" pitchFamily="2" charset="-122"/>
              </a:rPr>
              <a:t>年</a:t>
            </a:r>
            <a:r>
              <a:rPr lang="en-US" altLang="zh-CN" sz="1800">
                <a:latin typeface="华文楷体" pitchFamily="2" charset="-122"/>
                <a:ea typeface="华文楷体" pitchFamily="2" charset="-122"/>
              </a:rPr>
              <a:t>1</a:t>
            </a:r>
            <a:r>
              <a:rPr lang="zh-CN" altLang="en-US" sz="1800">
                <a:latin typeface="华文楷体" pitchFamily="2" charset="-122"/>
                <a:ea typeface="华文楷体" pitchFamily="2" charset="-122"/>
              </a:rPr>
              <a:t>月</a:t>
            </a:r>
            <a:r>
              <a:rPr lang="en-US" altLang="zh-CN" sz="1800">
                <a:latin typeface="华文楷体" pitchFamily="2" charset="-122"/>
                <a:ea typeface="华文楷体" pitchFamily="2" charset="-122"/>
              </a:rPr>
              <a:t>12</a:t>
            </a:r>
            <a:r>
              <a:rPr lang="zh-CN" altLang="en-US" sz="1800">
                <a:latin typeface="华文楷体" pitchFamily="2" charset="-122"/>
                <a:ea typeface="华文楷体" pitchFamily="2" charset="-122"/>
              </a:rPr>
              <a:t>日举行的</a:t>
            </a:r>
            <a:r>
              <a:rPr lang="en-US" altLang="zh-CN" sz="1800">
                <a:latin typeface="华文楷体" pitchFamily="2" charset="-122"/>
                <a:ea typeface="华文楷体" pitchFamily="2" charset="-122"/>
              </a:rPr>
              <a:t>《</a:t>
            </a:r>
            <a:r>
              <a:rPr lang="zh-CN" altLang="en-US" sz="1800">
                <a:latin typeface="华文楷体" pitchFamily="2" charset="-122"/>
                <a:ea typeface="华文楷体" pitchFamily="2" charset="-122"/>
              </a:rPr>
              <a:t>大学计算机基础</a:t>
            </a:r>
            <a:r>
              <a:rPr lang="en-US" altLang="zh-CN" sz="1800">
                <a:latin typeface="华文楷体" pitchFamily="2" charset="-122"/>
                <a:ea typeface="华文楷体" pitchFamily="2" charset="-122"/>
              </a:rPr>
              <a:t>》</a:t>
            </a:r>
            <a:r>
              <a:rPr lang="zh-CN" altLang="en-US" sz="1800">
                <a:latin typeface="华文楷体" pitchFamily="2" charset="-122"/>
                <a:ea typeface="华文楷体" pitchFamily="2" charset="-122"/>
              </a:rPr>
              <a:t>考试中，携带与考试科目相关的文字材料。根据</a:t>
            </a:r>
            <a:r>
              <a:rPr lang="en-US" altLang="zh-CN" sz="1800">
                <a:latin typeface="华文楷体" pitchFamily="2" charset="-122"/>
                <a:ea typeface="华文楷体" pitchFamily="2" charset="-122"/>
              </a:rPr>
              <a:t>《</a:t>
            </a:r>
            <a:r>
              <a:rPr lang="zh-CN" altLang="en-US" sz="1800">
                <a:latin typeface="华文楷体" pitchFamily="2" charset="-122"/>
                <a:ea typeface="华文楷体" pitchFamily="2" charset="-122"/>
              </a:rPr>
              <a:t>武汉工程大学邮电与信息工程学院学生违纪处分办法</a:t>
            </a:r>
            <a:r>
              <a:rPr lang="en-US" altLang="zh-CN" sz="1800">
                <a:latin typeface="华文楷体" pitchFamily="2" charset="-122"/>
                <a:ea typeface="华文楷体" pitchFamily="2" charset="-122"/>
              </a:rPr>
              <a:t>》</a:t>
            </a:r>
            <a:r>
              <a:rPr lang="zh-CN" altLang="en-US" sz="1800">
                <a:latin typeface="华文楷体" pitchFamily="2" charset="-122"/>
                <a:ea typeface="华文楷体" pitchFamily="2" charset="-122"/>
              </a:rPr>
              <a:t>第十四条第一款规定，经学生考试违纪处理委员会研究决定，给予张</a:t>
            </a:r>
            <a:r>
              <a:rPr lang="en-US" altLang="zh-CN" sz="1800">
                <a:latin typeface="华文楷体" pitchFamily="2" charset="-122"/>
                <a:ea typeface="华文楷体" pitchFamily="2" charset="-122"/>
              </a:rPr>
              <a:t>ⅹⅹ</a:t>
            </a:r>
            <a:r>
              <a:rPr lang="zh-CN" altLang="en-US" sz="1800">
                <a:latin typeface="华文楷体" pitchFamily="2" charset="-122"/>
                <a:ea typeface="华文楷体" pitchFamily="2" charset="-122"/>
              </a:rPr>
              <a:t>同学警告处分。 </a:t>
            </a:r>
            <a:endParaRPr lang="zh-CN" altLang="en-US" sz="1800">
              <a:latin typeface="华文楷体" pitchFamily="2" charset="-122"/>
              <a:ea typeface="华文楷体" pitchFamily="2" charset="-122"/>
            </a:endParaRPr>
          </a:p>
          <a:p>
            <a:r>
              <a:rPr lang="zh-CN" altLang="en-US" sz="1800">
                <a:latin typeface="华文楷体" pitchFamily="2" charset="-122"/>
                <a:ea typeface="华文楷体" pitchFamily="2" charset="-122"/>
              </a:rPr>
              <a:t>案例三：罗</a:t>
            </a:r>
            <a:r>
              <a:rPr lang="en-US" altLang="zh-CN" sz="1800">
                <a:latin typeface="华文楷体" pitchFamily="2" charset="-122"/>
                <a:ea typeface="华文楷体" pitchFamily="2" charset="-122"/>
              </a:rPr>
              <a:t>ⅹ</a:t>
            </a:r>
            <a:r>
              <a:rPr lang="zh-CN" altLang="en-US" sz="1800">
                <a:latin typeface="华文楷体" pitchFamily="2" charset="-122"/>
                <a:ea typeface="华文楷体" pitchFamily="2" charset="-122"/>
              </a:rPr>
              <a:t>，男， </a:t>
            </a:r>
            <a:r>
              <a:rPr lang="en-US" altLang="zh-CN" sz="1800">
                <a:latin typeface="华文楷体" pitchFamily="2" charset="-122"/>
                <a:ea typeface="华文楷体" pitchFamily="2" charset="-122"/>
              </a:rPr>
              <a:t>20ⅹⅹ</a:t>
            </a:r>
            <a:r>
              <a:rPr lang="zh-CN" altLang="en-US" sz="1800">
                <a:latin typeface="华文楷体" pitchFamily="2" charset="-122"/>
                <a:ea typeface="华文楷体" pitchFamily="2" charset="-122"/>
              </a:rPr>
              <a:t>级化工</a:t>
            </a:r>
            <a:r>
              <a:rPr lang="en-US" altLang="zh-CN" sz="1800">
                <a:latin typeface="华文楷体" pitchFamily="2" charset="-122"/>
                <a:ea typeface="华文楷体" pitchFamily="2" charset="-122"/>
              </a:rPr>
              <a:t>ⅹ</a:t>
            </a:r>
            <a:r>
              <a:rPr lang="zh-CN" altLang="en-US" sz="1800">
                <a:latin typeface="华文楷体" pitchFamily="2" charset="-122"/>
                <a:ea typeface="华文楷体" pitchFamily="2" charset="-122"/>
              </a:rPr>
              <a:t>班学生。该生在</a:t>
            </a:r>
            <a:r>
              <a:rPr lang="en-US" altLang="zh-CN" sz="1800">
                <a:latin typeface="华文楷体" pitchFamily="2" charset="-122"/>
                <a:ea typeface="华文楷体" pitchFamily="2" charset="-122"/>
              </a:rPr>
              <a:t>20ⅹⅹ</a:t>
            </a:r>
            <a:r>
              <a:rPr lang="zh-CN" altLang="en-US" sz="1800">
                <a:latin typeface="华文楷体" pitchFamily="2" charset="-122"/>
                <a:ea typeface="华文楷体" pitchFamily="2" charset="-122"/>
              </a:rPr>
              <a:t>年</a:t>
            </a:r>
            <a:r>
              <a:rPr lang="en-US" altLang="zh-CN" sz="1800">
                <a:latin typeface="华文楷体" pitchFamily="2" charset="-122"/>
                <a:ea typeface="华文楷体" pitchFamily="2" charset="-122"/>
              </a:rPr>
              <a:t>7</a:t>
            </a:r>
            <a:r>
              <a:rPr lang="zh-CN" altLang="en-US" sz="1800">
                <a:latin typeface="华文楷体" pitchFamily="2" charset="-122"/>
                <a:ea typeface="华文楷体" pitchFamily="2" charset="-122"/>
              </a:rPr>
              <a:t>月</a:t>
            </a:r>
            <a:r>
              <a:rPr lang="en-US" altLang="zh-CN" sz="1800">
                <a:latin typeface="华文楷体" pitchFamily="2" charset="-122"/>
                <a:ea typeface="华文楷体" pitchFamily="2" charset="-122"/>
              </a:rPr>
              <a:t>1</a:t>
            </a:r>
            <a:r>
              <a:rPr lang="zh-CN" altLang="en-US" sz="1800">
                <a:latin typeface="华文楷体" pitchFamily="2" charset="-122"/>
                <a:ea typeface="华文楷体" pitchFamily="2" charset="-122"/>
              </a:rPr>
              <a:t>日举行的</a:t>
            </a:r>
            <a:r>
              <a:rPr lang="en-US" altLang="zh-CN" sz="1800">
                <a:latin typeface="华文楷体" pitchFamily="2" charset="-122"/>
                <a:ea typeface="华文楷体" pitchFamily="2" charset="-122"/>
              </a:rPr>
              <a:t>《</a:t>
            </a:r>
            <a:r>
              <a:rPr lang="zh-CN" altLang="en-US" sz="1800">
                <a:latin typeface="华文楷体" pitchFamily="2" charset="-122"/>
                <a:ea typeface="华文楷体" pitchFamily="2" charset="-122"/>
              </a:rPr>
              <a:t>化学反应工程</a:t>
            </a:r>
            <a:r>
              <a:rPr lang="en-US" altLang="zh-CN" sz="1800">
                <a:latin typeface="华文楷体" pitchFamily="2" charset="-122"/>
                <a:ea typeface="华文楷体" pitchFamily="2" charset="-122"/>
              </a:rPr>
              <a:t>》</a:t>
            </a:r>
            <a:r>
              <a:rPr lang="zh-CN" altLang="en-US" sz="1800">
                <a:latin typeface="华文楷体" pitchFamily="2" charset="-122"/>
                <a:ea typeface="华文楷体" pitchFamily="2" charset="-122"/>
              </a:rPr>
              <a:t>考试中，左顾右盼讲话，监考老师警告无效。根据</a:t>
            </a:r>
            <a:r>
              <a:rPr lang="en-US" altLang="zh-CN" sz="1800">
                <a:latin typeface="华文楷体" pitchFamily="2" charset="-122"/>
                <a:ea typeface="华文楷体" pitchFamily="2" charset="-122"/>
              </a:rPr>
              <a:t>《</a:t>
            </a:r>
            <a:r>
              <a:rPr lang="zh-CN" altLang="en-US" sz="1800">
                <a:latin typeface="华文楷体" pitchFamily="2" charset="-122"/>
                <a:ea typeface="华文楷体" pitchFamily="2" charset="-122"/>
              </a:rPr>
              <a:t>武汉工程大学邮电与信息工程学院学生违纪处分办法</a:t>
            </a:r>
            <a:r>
              <a:rPr lang="en-US" altLang="zh-CN" sz="1800">
                <a:latin typeface="华文楷体" pitchFamily="2" charset="-122"/>
                <a:ea typeface="华文楷体" pitchFamily="2" charset="-122"/>
              </a:rPr>
              <a:t>》</a:t>
            </a:r>
            <a:r>
              <a:rPr lang="zh-CN" altLang="en-US" sz="1800">
                <a:latin typeface="华文楷体" pitchFamily="2" charset="-122"/>
                <a:ea typeface="华文楷体" pitchFamily="2" charset="-122"/>
              </a:rPr>
              <a:t>第十四条第一款规定，经学生考试违纪处理委员会研究决定，给予罗</a:t>
            </a:r>
            <a:r>
              <a:rPr lang="en-US" altLang="zh-CN" sz="1800">
                <a:latin typeface="华文楷体" pitchFamily="2" charset="-122"/>
                <a:ea typeface="华文楷体" pitchFamily="2" charset="-122"/>
              </a:rPr>
              <a:t>ⅹ</a:t>
            </a:r>
            <a:r>
              <a:rPr lang="zh-CN" altLang="en-US" sz="1800">
                <a:latin typeface="华文楷体" pitchFamily="2" charset="-122"/>
                <a:ea typeface="华文楷体" pitchFamily="2" charset="-122"/>
              </a:rPr>
              <a:t>同学警告处分。</a:t>
            </a:r>
            <a:endParaRPr lang="zh-CN" altLang="en-US" sz="1800">
              <a:latin typeface="华文楷体" pitchFamily="2" charset="-122"/>
              <a:ea typeface="华文楷体" pitchFamily="2" charset="-122"/>
            </a:endParaRPr>
          </a:p>
          <a:p>
            <a:r>
              <a:rPr lang="en-US" altLang="zh-CN" sz="1800">
                <a:latin typeface="华文楷体" pitchFamily="2" charset="-122"/>
                <a:ea typeface="华文楷体" pitchFamily="2" charset="-122"/>
              </a:rPr>
              <a:t>2</a:t>
            </a:r>
            <a:r>
              <a:rPr lang="zh-CN" altLang="en-US" sz="1800">
                <a:latin typeface="华文楷体" pitchFamily="2" charset="-122"/>
                <a:ea typeface="华文楷体" pitchFamily="2" charset="-122"/>
              </a:rPr>
              <a:t>、严重警告处分</a:t>
            </a:r>
            <a:endParaRPr lang="zh-CN" altLang="en-US" sz="1800">
              <a:latin typeface="华文楷体" pitchFamily="2" charset="-122"/>
              <a:ea typeface="华文楷体" pitchFamily="2" charset="-122"/>
            </a:endParaRPr>
          </a:p>
          <a:p>
            <a:r>
              <a:rPr lang="zh-CN" altLang="en-US" sz="1800">
                <a:latin typeface="华文楷体" pitchFamily="2" charset="-122"/>
                <a:ea typeface="华文楷体" pitchFamily="2" charset="-122"/>
              </a:rPr>
              <a:t>案例一：方</a:t>
            </a:r>
            <a:r>
              <a:rPr lang="en-US" altLang="zh-CN" sz="1800">
                <a:latin typeface="华文楷体" pitchFamily="2" charset="-122"/>
                <a:ea typeface="华文楷体" pitchFamily="2" charset="-122"/>
              </a:rPr>
              <a:t>ⅹⅹ</a:t>
            </a:r>
            <a:r>
              <a:rPr lang="zh-CN" altLang="en-US" sz="1800">
                <a:latin typeface="华文楷体" pitchFamily="2" charset="-122"/>
                <a:ea typeface="华文楷体" pitchFamily="2" charset="-122"/>
              </a:rPr>
              <a:t>，男， </a:t>
            </a:r>
            <a:r>
              <a:rPr lang="en-US" altLang="zh-CN" sz="1800">
                <a:latin typeface="华文楷体" pitchFamily="2" charset="-122"/>
                <a:ea typeface="华文楷体" pitchFamily="2" charset="-122"/>
              </a:rPr>
              <a:t>20ⅹⅹ</a:t>
            </a:r>
            <a:r>
              <a:rPr lang="zh-CN" altLang="en-US" sz="1800">
                <a:latin typeface="华文楷体" pitchFamily="2" charset="-122"/>
                <a:ea typeface="华文楷体" pitchFamily="2" charset="-122"/>
              </a:rPr>
              <a:t>级电子信息工程</a:t>
            </a:r>
            <a:r>
              <a:rPr lang="en-US" altLang="zh-CN" sz="1800">
                <a:latin typeface="华文楷体" pitchFamily="2" charset="-122"/>
                <a:ea typeface="华文楷体" pitchFamily="2" charset="-122"/>
              </a:rPr>
              <a:t>03</a:t>
            </a:r>
            <a:r>
              <a:rPr lang="zh-CN" altLang="en-US" sz="1800">
                <a:latin typeface="华文楷体" pitchFamily="2" charset="-122"/>
                <a:ea typeface="华文楷体" pitchFamily="2" charset="-122"/>
              </a:rPr>
              <a:t>班学生。该生在</a:t>
            </a:r>
            <a:r>
              <a:rPr lang="en-US" altLang="zh-CN" sz="1800">
                <a:latin typeface="华文楷体" pitchFamily="2" charset="-122"/>
                <a:ea typeface="华文楷体" pitchFamily="2" charset="-122"/>
              </a:rPr>
              <a:t>20ⅹⅹ</a:t>
            </a:r>
            <a:r>
              <a:rPr lang="zh-CN" altLang="en-US" sz="1800">
                <a:latin typeface="华文楷体" pitchFamily="2" charset="-122"/>
                <a:ea typeface="华文楷体" pitchFamily="2" charset="-122"/>
              </a:rPr>
              <a:t>年</a:t>
            </a:r>
            <a:r>
              <a:rPr lang="en-US" altLang="zh-CN" sz="1800">
                <a:latin typeface="华文楷体" pitchFamily="2" charset="-122"/>
                <a:ea typeface="华文楷体" pitchFamily="2" charset="-122"/>
              </a:rPr>
              <a:t>7</a:t>
            </a:r>
            <a:r>
              <a:rPr lang="zh-CN" altLang="en-US" sz="1800">
                <a:latin typeface="华文楷体" pitchFamily="2" charset="-122"/>
                <a:ea typeface="华文楷体" pitchFamily="2" charset="-122"/>
              </a:rPr>
              <a:t>月</a:t>
            </a:r>
            <a:r>
              <a:rPr lang="en-US" altLang="zh-CN" sz="1800">
                <a:latin typeface="华文楷体" pitchFamily="2" charset="-122"/>
                <a:ea typeface="华文楷体" pitchFamily="2" charset="-122"/>
              </a:rPr>
              <a:t>10</a:t>
            </a:r>
            <a:r>
              <a:rPr lang="zh-CN" altLang="en-US" sz="1800">
                <a:latin typeface="华文楷体" pitchFamily="2" charset="-122"/>
                <a:ea typeface="华文楷体" pitchFamily="2" charset="-122"/>
              </a:rPr>
              <a:t>日举行的</a:t>
            </a:r>
            <a:r>
              <a:rPr lang="en-US" altLang="zh-CN" sz="1800">
                <a:latin typeface="华文楷体" pitchFamily="2" charset="-122"/>
                <a:ea typeface="华文楷体" pitchFamily="2" charset="-122"/>
              </a:rPr>
              <a:t>《</a:t>
            </a:r>
            <a:r>
              <a:rPr lang="zh-CN" altLang="en-US" sz="1800">
                <a:latin typeface="华文楷体" pitchFamily="2" charset="-122"/>
                <a:ea typeface="华文楷体" pitchFamily="2" charset="-122"/>
              </a:rPr>
              <a:t>大学英语</a:t>
            </a:r>
            <a:r>
              <a:rPr lang="en-US" altLang="zh-CN" sz="1800">
                <a:latin typeface="华文楷体" pitchFamily="2" charset="-122"/>
                <a:ea typeface="华文楷体" pitchFamily="2" charset="-122"/>
              </a:rPr>
              <a:t>》</a:t>
            </a:r>
            <a:r>
              <a:rPr lang="zh-CN" altLang="en-US" sz="1800">
                <a:latin typeface="华文楷体" pitchFamily="2" charset="-122"/>
                <a:ea typeface="华文楷体" pitchFamily="2" charset="-122"/>
              </a:rPr>
              <a:t>考试中，携带与考试科目相关的文字资料，且态度恶劣。根据</a:t>
            </a:r>
            <a:r>
              <a:rPr lang="en-US" altLang="zh-CN" sz="1800">
                <a:latin typeface="华文楷体" pitchFamily="2" charset="-122"/>
                <a:ea typeface="华文楷体" pitchFamily="2" charset="-122"/>
              </a:rPr>
              <a:t>《</a:t>
            </a:r>
            <a:r>
              <a:rPr lang="zh-CN" altLang="en-US" sz="1800">
                <a:latin typeface="华文楷体" pitchFamily="2" charset="-122"/>
                <a:ea typeface="华文楷体" pitchFamily="2" charset="-122"/>
              </a:rPr>
              <a:t>武汉工程大学邮电与信息工程学院学生违纪处分办法</a:t>
            </a:r>
            <a:r>
              <a:rPr lang="en-US" altLang="zh-CN" sz="1800">
                <a:latin typeface="华文楷体" pitchFamily="2" charset="-122"/>
                <a:ea typeface="华文楷体" pitchFamily="2" charset="-122"/>
              </a:rPr>
              <a:t>》</a:t>
            </a:r>
            <a:r>
              <a:rPr lang="zh-CN" altLang="en-US" sz="1800">
                <a:latin typeface="华文楷体" pitchFamily="2" charset="-122"/>
                <a:ea typeface="华文楷体" pitchFamily="2" charset="-122"/>
              </a:rPr>
              <a:t>第十四条第二款规定，经学生考试违纪处理委员会研究决定，给予方</a:t>
            </a:r>
            <a:r>
              <a:rPr lang="en-US" altLang="zh-CN" sz="1800">
                <a:latin typeface="华文楷体" pitchFamily="2" charset="-122"/>
                <a:ea typeface="华文楷体" pitchFamily="2" charset="-122"/>
              </a:rPr>
              <a:t>ⅹⅹ</a:t>
            </a:r>
            <a:r>
              <a:rPr lang="zh-CN" altLang="en-US" sz="1800">
                <a:latin typeface="华文楷体" pitchFamily="2" charset="-122"/>
                <a:ea typeface="华文楷体" pitchFamily="2" charset="-122"/>
              </a:rPr>
              <a:t>同学严重警告处分。</a:t>
            </a:r>
            <a:endParaRPr lang="zh-CN" altLang="en-US" sz="1800">
              <a:latin typeface="华文楷体" pitchFamily="2" charset="-122"/>
              <a:ea typeface="华文楷体" pitchFamily="2" charset="-122"/>
            </a:endParaRPr>
          </a:p>
          <a:p>
            <a:r>
              <a:rPr lang="zh-CN" altLang="en-US" sz="1800">
                <a:latin typeface="华文楷体" pitchFamily="2" charset="-122"/>
                <a:ea typeface="华文楷体" pitchFamily="2" charset="-122"/>
              </a:rPr>
              <a:t>案例二：许</a:t>
            </a:r>
            <a:r>
              <a:rPr lang="en-US" altLang="zh-CN" sz="1800">
                <a:latin typeface="华文楷体" pitchFamily="2" charset="-122"/>
                <a:ea typeface="华文楷体" pitchFamily="2" charset="-122"/>
              </a:rPr>
              <a:t>ⅹⅹ</a:t>
            </a:r>
            <a:r>
              <a:rPr lang="zh-CN" altLang="en-US" sz="1800">
                <a:latin typeface="华文楷体" pitchFamily="2" charset="-122"/>
                <a:ea typeface="华文楷体" pitchFamily="2" charset="-122"/>
              </a:rPr>
              <a:t>，男， </a:t>
            </a:r>
            <a:r>
              <a:rPr lang="en-US" altLang="zh-CN" sz="1800">
                <a:latin typeface="华文楷体" pitchFamily="2" charset="-122"/>
                <a:ea typeface="华文楷体" pitchFamily="2" charset="-122"/>
              </a:rPr>
              <a:t>20ⅹⅹ</a:t>
            </a:r>
            <a:r>
              <a:rPr lang="zh-CN" altLang="en-US" sz="1800">
                <a:latin typeface="华文楷体" pitchFamily="2" charset="-122"/>
                <a:ea typeface="华文楷体" pitchFamily="2" charset="-122"/>
              </a:rPr>
              <a:t>级制药工程</a:t>
            </a:r>
            <a:r>
              <a:rPr lang="en-US" altLang="zh-CN" sz="1800">
                <a:latin typeface="华文楷体" pitchFamily="2" charset="-122"/>
                <a:ea typeface="华文楷体" pitchFamily="2" charset="-122"/>
              </a:rPr>
              <a:t>02</a:t>
            </a:r>
            <a:r>
              <a:rPr lang="zh-CN" altLang="en-US" sz="1800">
                <a:latin typeface="华文楷体" pitchFamily="2" charset="-122"/>
                <a:ea typeface="华文楷体" pitchFamily="2" charset="-122"/>
              </a:rPr>
              <a:t>班学生。该生在</a:t>
            </a:r>
            <a:r>
              <a:rPr lang="en-US" altLang="zh-CN" sz="1800">
                <a:latin typeface="华文楷体" pitchFamily="2" charset="-122"/>
                <a:ea typeface="华文楷体" pitchFamily="2" charset="-122"/>
              </a:rPr>
              <a:t>20ⅹⅹ</a:t>
            </a:r>
            <a:r>
              <a:rPr lang="zh-CN" altLang="en-US" sz="1800">
                <a:latin typeface="华文楷体" pitchFamily="2" charset="-122"/>
                <a:ea typeface="华文楷体" pitchFamily="2" charset="-122"/>
              </a:rPr>
              <a:t>年</a:t>
            </a:r>
            <a:r>
              <a:rPr lang="en-US" altLang="zh-CN" sz="1800">
                <a:latin typeface="华文楷体" pitchFamily="2" charset="-122"/>
                <a:ea typeface="华文楷体" pitchFamily="2" charset="-122"/>
              </a:rPr>
              <a:t>6</a:t>
            </a:r>
            <a:r>
              <a:rPr lang="zh-CN" altLang="en-US" sz="1800">
                <a:latin typeface="华文楷体" pitchFamily="2" charset="-122"/>
                <a:ea typeface="华文楷体" pitchFamily="2" charset="-122"/>
              </a:rPr>
              <a:t>月</a:t>
            </a:r>
            <a:r>
              <a:rPr lang="en-US" altLang="zh-CN" sz="1800">
                <a:latin typeface="华文楷体" pitchFamily="2" charset="-122"/>
                <a:ea typeface="华文楷体" pitchFamily="2" charset="-122"/>
              </a:rPr>
              <a:t>6</a:t>
            </a:r>
            <a:r>
              <a:rPr lang="zh-CN" altLang="en-US" sz="1800">
                <a:latin typeface="华文楷体" pitchFamily="2" charset="-122"/>
                <a:ea typeface="华文楷体" pitchFamily="2" charset="-122"/>
              </a:rPr>
              <a:t>日举行的</a:t>
            </a:r>
            <a:r>
              <a:rPr lang="en-US" altLang="zh-CN" sz="1800">
                <a:latin typeface="华文楷体" pitchFamily="2" charset="-122"/>
                <a:ea typeface="华文楷体" pitchFamily="2" charset="-122"/>
              </a:rPr>
              <a:t>《</a:t>
            </a:r>
            <a:r>
              <a:rPr lang="zh-CN" altLang="en-US" sz="1800">
                <a:latin typeface="华文楷体" pitchFamily="2" charset="-122"/>
                <a:ea typeface="华文楷体" pitchFamily="2" charset="-122"/>
              </a:rPr>
              <a:t>化工原理</a:t>
            </a:r>
            <a:r>
              <a:rPr lang="en-US" altLang="zh-CN" sz="1800">
                <a:latin typeface="华文楷体" pitchFamily="2" charset="-122"/>
                <a:ea typeface="华文楷体" pitchFamily="2" charset="-122"/>
              </a:rPr>
              <a:t>》</a:t>
            </a:r>
            <a:r>
              <a:rPr lang="zh-CN" altLang="en-US" sz="1800">
                <a:latin typeface="华文楷体" pitchFamily="2" charset="-122"/>
                <a:ea typeface="华文楷体" pitchFamily="2" charset="-122"/>
              </a:rPr>
              <a:t>考试中，从夹带物品上抄袭答卷信息。根据</a:t>
            </a:r>
            <a:r>
              <a:rPr lang="en-US" altLang="zh-CN" sz="1800">
                <a:latin typeface="华文楷体" pitchFamily="2" charset="-122"/>
                <a:ea typeface="华文楷体" pitchFamily="2" charset="-122"/>
              </a:rPr>
              <a:t>《</a:t>
            </a:r>
            <a:r>
              <a:rPr lang="zh-CN" altLang="en-US" sz="1800">
                <a:latin typeface="华文楷体" pitchFamily="2" charset="-122"/>
                <a:ea typeface="华文楷体" pitchFamily="2" charset="-122"/>
              </a:rPr>
              <a:t>武汉工程大学邮电与信息工程学院学生违纪处分办法</a:t>
            </a:r>
            <a:r>
              <a:rPr lang="en-US" altLang="zh-CN" sz="1800">
                <a:latin typeface="华文楷体" pitchFamily="2" charset="-122"/>
                <a:ea typeface="华文楷体" pitchFamily="2" charset="-122"/>
              </a:rPr>
              <a:t>》</a:t>
            </a:r>
            <a:r>
              <a:rPr lang="zh-CN" altLang="en-US" sz="1800">
                <a:latin typeface="华文楷体" pitchFamily="2" charset="-122"/>
                <a:ea typeface="华文楷体" pitchFamily="2" charset="-122"/>
              </a:rPr>
              <a:t>第十四条第二款规定，经学生考试违纪处理委员会研究决定，给予许</a:t>
            </a:r>
            <a:r>
              <a:rPr lang="en-US" altLang="zh-CN" sz="1800">
                <a:latin typeface="华文楷体" pitchFamily="2" charset="-122"/>
                <a:ea typeface="华文楷体" pitchFamily="2" charset="-122"/>
              </a:rPr>
              <a:t>ⅹⅹ</a:t>
            </a:r>
            <a:r>
              <a:rPr lang="zh-CN" altLang="en-US" sz="1800">
                <a:latin typeface="华文楷体" pitchFamily="2" charset="-122"/>
                <a:ea typeface="华文楷体" pitchFamily="2" charset="-122"/>
              </a:rPr>
              <a:t>同学严重警告处分。  </a:t>
            </a:r>
            <a:endParaRPr lang="zh-CN" altLang="en-US" sz="1800">
              <a:latin typeface="华文楷体" pitchFamily="2" charset="-122"/>
              <a:ea typeface="华文楷体" pitchFamily="2" charset="-122"/>
            </a:endParaRPr>
          </a:p>
        </p:txBody>
      </p:sp>
    </p:spTree>
  </p:cSld>
  <p:clrMapOvr>
    <a:masterClrMapping/>
  </p:clrMapOvr>
  <p:transition/>
</p:sld>
</file>

<file path=ppt/theme/theme1.xml><?xml version="1.0" encoding="utf-8"?>
<a:theme xmlns:a="http://schemas.openxmlformats.org/drawingml/2006/main" name="默认设计模板">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3C1DA"/>
      </a:accent5>
      <a:accent6>
        <a:srgbClr val="AC4744"/>
      </a:accent6>
      <a:hlink>
        <a:srgbClr val="0000FF"/>
      </a:hlink>
      <a:folHlink>
        <a:srgbClr val="800080"/>
      </a:folHlink>
    </a:clrScheme>
    <a:fontScheme name="Cambria-Calibri">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4810</Words>
  <Application>WPS 演示</Application>
  <PresentationFormat>全屏显示(4:3)</PresentationFormat>
  <Paragraphs>131</Paragraphs>
  <Slides>16</Slides>
  <Notes>1</Notes>
  <HiddenSlides>0</HiddenSlides>
  <MMClips>0</MMClips>
  <ScaleCrop>false</ScaleCrop>
  <HeadingPairs>
    <vt:vector size="6" baseType="variant">
      <vt:variant>
        <vt:lpstr>已用的字体</vt:lpstr>
      </vt:variant>
      <vt:variant>
        <vt:i4>12</vt:i4>
      </vt:variant>
      <vt:variant>
        <vt:lpstr>主题</vt:lpstr>
      </vt:variant>
      <vt:variant>
        <vt:i4>1</vt:i4>
      </vt:variant>
      <vt:variant>
        <vt:lpstr>幻灯片标题</vt:lpstr>
      </vt:variant>
      <vt:variant>
        <vt:i4>16</vt:i4>
      </vt:variant>
    </vt:vector>
  </HeadingPairs>
  <TitlesOfParts>
    <vt:vector size="29" baseType="lpstr">
      <vt:lpstr>Arial</vt:lpstr>
      <vt:lpstr>宋体</vt:lpstr>
      <vt:lpstr>Wingdings</vt:lpstr>
      <vt:lpstr>Calibri</vt:lpstr>
      <vt:lpstr>华文楷体</vt:lpstr>
      <vt:lpstr>楷体_GB2312</vt:lpstr>
      <vt:lpstr>华文新魏</vt:lpstr>
      <vt:lpstr>仿宋_GB2312</vt:lpstr>
      <vt:lpstr>微软雅黑</vt:lpstr>
      <vt:lpstr>Arial Unicode MS</vt:lpstr>
      <vt:lpstr>新宋体</vt:lpstr>
      <vt:lpstr>仿宋</vt:lpstr>
      <vt:lpstr>默认设计模板</vt:lpstr>
      <vt:lpstr>    "认真复习备考、严肃考风考纪"   学生工作处 2017年6月13日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学生工作处的忠告 “认真复习备考、严肃考风考纪”倡议书</vt:lpstr>
      <vt:lpstr>学生工作处的忠告 “认真复习备考、严肃考风考纪”倡议书</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Amy1426811133</cp:lastModifiedBy>
  <cp:revision>24</cp:revision>
  <dcterms:created xsi:type="dcterms:W3CDTF">2013-06-01T00:25:00Z</dcterms:created>
  <dcterms:modified xsi:type="dcterms:W3CDTF">2018-06-13T07:28:51Z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r8>1</vt:r8>
  </property>
  <property fmtid="{D5CDD505-2E9C-101B-9397-08002B2CF9AE}" pid="3" name="KSOProductBuildVer">
    <vt:lpwstr>2052-10.1.0.7245</vt:lpwstr>
  </property>
</Properties>
</file>